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44"/>
  </p:notesMasterIdLst>
  <p:sldIdLst>
    <p:sldId id="256" r:id="rId5"/>
    <p:sldId id="257" r:id="rId6"/>
    <p:sldId id="292" r:id="rId7"/>
    <p:sldId id="293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1" r:id="rId41"/>
    <p:sldId id="290" r:id="rId42"/>
    <p:sldId id="294" r:id="rId4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40275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562571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79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381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76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42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1458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8449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483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700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3399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71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985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0011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1199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234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151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2874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405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9849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00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297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0757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122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0837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33964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033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0110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422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582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78359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4226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186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229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834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74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087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419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317625" y="877888"/>
            <a:ext cx="4221163" cy="31654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1060450" y="4349750"/>
            <a:ext cx="4741863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24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B4980C2-0F8B-4B56-A9C3-216B01EB870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68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6DE674-A3D3-46AC-8381-35CCF0A3389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2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8588"/>
            <a:ext cx="2055812" cy="5994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8213" cy="5994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76813BA-B30A-45C1-9DD0-45EBBFA0A00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916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EB9556D-73EB-4AB1-968E-B1D9D146170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860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35DF92C-9FA5-4941-A63B-C6F71F667B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98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68C2340-F5D1-49C9-93A9-2E0253E3A05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8234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27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7012" cy="45227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920094E-8403-4041-B7DD-75611E1F222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45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A97EED-54FF-47A3-B6BB-B9597B2FE0E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529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E2E1DA8-F085-48E8-B272-AA320B4CFB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733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3E39635-86B1-4A88-842C-F241714473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39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D799ECC-B947-49A1-AA93-0DBF16B884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06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5FDE96-690E-4147-B668-0BC8ACB25D7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608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2189EA-5E98-47AA-A7EB-1AF1C47AD0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238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07DBE6C-219C-4FB3-9F12-4031A30052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455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7000"/>
            <a:ext cx="2055812" cy="60007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7000"/>
            <a:ext cx="6018213" cy="60007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907FA5B-1A12-4C25-A42B-3E3E0C6F508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9214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187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3538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273805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5875" cy="45227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9788" y="1906588"/>
            <a:ext cx="3827462" cy="45227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520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206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716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339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A890F06-31A6-43AC-87C4-55EBBD9A714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942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232809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681974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0101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6213" y="139700"/>
            <a:ext cx="1951037" cy="62896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139700"/>
            <a:ext cx="5702300" cy="6289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151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72072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7639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0181976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7462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1375" y="1906588"/>
            <a:ext cx="3827463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85153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63815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4918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27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7012" cy="45227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D29A192-8A0A-4C90-8780-98CEDF9DD5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220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426742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3517127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5156448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432567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7800" y="503238"/>
            <a:ext cx="1951038" cy="5927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503238"/>
            <a:ext cx="5703887" cy="5927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549125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503238"/>
            <a:ext cx="78073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73897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0504C1-3011-4595-AABE-2BD666DC03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913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4E57F3D-8138-42B1-8102-22C622EA27A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35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FA6C744-03ED-497D-A4AD-8F35FA7CCE5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0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C4D0D07-5273-410E-A75F-93D56014B3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0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0A686B5-EA07-4929-B98E-3E55028E102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6C75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6425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6425" cy="452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2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042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6F271D32-79AF-4910-82E7-B8606D9B7F8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6C75"/>
            </a:gs>
            <a:gs pos="100000">
              <a:srgbClr val="CCE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7000"/>
            <a:ext cx="8226425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6425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6813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375" y="6246813"/>
            <a:ext cx="28956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endParaRPr lang="ru-RU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75" y="6246813"/>
            <a:ext cx="212725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C6D5C15E-625F-4AAB-9063-E8798038678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marL="1143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marL="1600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marL="20574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368300" y="1717675"/>
            <a:ext cx="8775700" cy="5140325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139700"/>
            <a:ext cx="7805737" cy="186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5737" cy="452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0" y="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0" y="2160588"/>
            <a:ext cx="165100" cy="833437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0" y="106045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368300" y="1717675"/>
            <a:ext cx="8775700" cy="5140325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525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503238"/>
            <a:ext cx="780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80732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0" y="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0" y="2160588"/>
            <a:ext cx="165100" cy="833437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0" y="106045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iming>
    <p:tnLst>
      <p:par>
        <p:cTn id="1" dur="indefinite" restart="never" nodeType="tmRoot"/>
      </p:par>
    </p:tnLst>
  </p:timing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333333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333333"/>
          </a:solidFill>
          <a:latin typeface="Arial" panose="020B0604020202020204" pitchFamily="34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9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650875" y="1979613"/>
            <a:ext cx="7808913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5200" rIns="0" bIns="0" anchor="ctr"/>
          <a:lstStyle/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4000" b="1" i="1" dirty="0">
              <a:solidFill>
                <a:srgbClr val="008080"/>
              </a:solidFill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4000" b="1" i="1" dirty="0">
                <a:solidFill>
                  <a:srgbClr val="008080"/>
                </a:solidFill>
                <a:latin typeface="Times New Roman" panose="02020603050405020304" pitchFamily="18" charset="0"/>
              </a:rPr>
              <a:t>"Викторина по информатике"</a:t>
            </a:r>
          </a:p>
          <a:p>
            <a:pPr marL="215900" indent="-215900" algn="ctr">
              <a:lnSpc>
                <a:spcPct val="95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 dirty="0">
                <a:solidFill>
                  <a:srgbClr val="008080"/>
                </a:solidFill>
                <a:latin typeface="Times New Roman" panose="02020603050405020304" pitchFamily="18" charset="0"/>
              </a:rPr>
              <a:t> 5-6  классы</a:t>
            </a: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200" dirty="0"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200" dirty="0"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200" dirty="0"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200" dirty="0"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1200" dirty="0">
              <a:latin typeface="Times New Roman" panose="02020603050405020304" pitchFamily="18" charset="0"/>
            </a:endParaRPr>
          </a:p>
          <a:p>
            <a:pPr marL="215900" indent="-215900" algn="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2400" dirty="0">
              <a:solidFill>
                <a:srgbClr val="000080"/>
              </a:solidFill>
              <a:latin typeface="Times New Roman" panose="02020603050405020304" pitchFamily="18" charset="0"/>
            </a:endParaRPr>
          </a:p>
          <a:p>
            <a:pPr marL="215900" indent="-215900" algn="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sz="2400" dirty="0">
              <a:solidFill>
                <a:srgbClr val="000080"/>
              </a:solidFill>
              <a:latin typeface="Times New Roman" panose="02020603050405020304" pitchFamily="18" charset="0"/>
            </a:endParaRPr>
          </a:p>
          <a:p>
            <a:pPr marL="215900" indent="-215900" algn="r">
              <a:lnSpc>
                <a:spcPct val="95000"/>
              </a:lnSpc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 dirty="0" err="1" smtClean="0">
                <a:solidFill>
                  <a:srgbClr val="000080"/>
                </a:solidFill>
                <a:latin typeface="Times New Roman" panose="02020603050405020304" pitchFamily="18" charset="0"/>
              </a:rPr>
              <a:t>Слободян</a:t>
            </a:r>
            <a:r>
              <a:rPr lang="ru-RU" sz="2400" dirty="0" smtClean="0">
                <a:solidFill>
                  <a:srgbClr val="000080"/>
                </a:solidFill>
                <a:latin typeface="Times New Roman" panose="02020603050405020304" pitchFamily="18" charset="0"/>
              </a:rPr>
              <a:t> Олег Ярославович, </a:t>
            </a:r>
            <a:endParaRPr lang="ru-RU" sz="2400" dirty="0">
              <a:solidFill>
                <a:srgbClr val="000080"/>
              </a:solidFill>
              <a:latin typeface="Times New Roman" panose="02020603050405020304" pitchFamily="18" charset="0"/>
            </a:endParaRPr>
          </a:p>
          <a:p>
            <a:pPr marL="215900" indent="-215900" algn="r">
              <a:lnSpc>
                <a:spcPct val="95000"/>
              </a:lnSpc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000" dirty="0">
                <a:solidFill>
                  <a:srgbClr val="000080"/>
                </a:solidFill>
                <a:latin typeface="Times New Roman" panose="02020603050405020304" pitchFamily="18" charset="0"/>
              </a:rPr>
              <a:t>учитель информатики.</a:t>
            </a: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endParaRPr lang="ru-RU" dirty="0">
              <a:latin typeface="Times New Roman" panose="02020603050405020304" pitchFamily="18" charset="0"/>
            </a:endParaRPr>
          </a:p>
          <a:p>
            <a:pPr marL="215900" indent="-215900" algn="ctr">
              <a:lnSpc>
                <a:spcPct val="95000"/>
              </a:lnSpc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000" dirty="0" smtClean="0">
                <a:latin typeface="Times New Roman" panose="02020603050405020304" pitchFamily="18" charset="0"/>
              </a:rPr>
              <a:t>Камышенская СШ 2017 год</a:t>
            </a:r>
            <a:endParaRPr lang="ru-RU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835150" y="0"/>
          <a:ext cx="5111750" cy="359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r:id="rId4" imgW="5076000" imgH="3600000" progId="">
                  <p:embed/>
                </p:oleObj>
              </mc:Choice>
              <mc:Fallback>
                <p:oleObj r:id="rId4" imgW="5076000" imgH="360000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0"/>
                        <a:ext cx="5111750" cy="35988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3959225"/>
            <a:ext cx="212407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u="sng">
                <a:solidFill>
                  <a:srgbClr val="009999"/>
                </a:solidFill>
              </a:rPr>
              <a:t>Задание 3</a:t>
            </a:r>
            <a:r>
              <a:rPr lang="ru-RU" sz="2800"/>
              <a:t> </a:t>
            </a:r>
            <a:r>
              <a:rPr lang="en-US" sz="4000"/>
              <a:t/>
            </a:r>
            <a:br>
              <a:rPr lang="en-US" sz="4000"/>
            </a:br>
            <a:r>
              <a:rPr lang="ru-RU" sz="4000">
                <a:solidFill>
                  <a:srgbClr val="333399"/>
                </a:solidFill>
              </a:rPr>
              <a:t>Разные термины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906588"/>
            <a:ext cx="8229600" cy="4752975"/>
          </a:xfrm>
          <a:ln/>
        </p:spPr>
        <p:txBody>
          <a:bodyPr lIns="90000" tIns="46800" rIns="90000" bIns="46800"/>
          <a:lstStyle/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Рокурс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Забац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Ментудок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Тайб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Урсив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Лайф</a:t>
            </a:r>
          </a:p>
          <a:p>
            <a:pPr marL="2593975" indent="-438150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Маропграм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>
                <a:solidFill>
                  <a:srgbClr val="333399"/>
                </a:solidFill>
              </a:rPr>
              <a:t>Разные термины</a:t>
            </a:r>
            <a:br>
              <a:rPr lang="ru-RU" sz="4000">
                <a:solidFill>
                  <a:srgbClr val="333399"/>
                </a:solidFill>
              </a:rPr>
            </a:br>
            <a:r>
              <a:rPr lang="ru-RU" sz="4000">
                <a:solidFill>
                  <a:srgbClr val="333399"/>
                </a:solidFill>
              </a:rPr>
              <a:t> </a:t>
            </a:r>
            <a:r>
              <a:rPr lang="ru-RU" sz="2400"/>
              <a:t>правильный ответ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846263"/>
            <a:ext cx="8229600" cy="4813300"/>
          </a:xfrm>
          <a:ln/>
        </p:spPr>
        <p:txBody>
          <a:bodyPr lIns="90000" tIns="46800" rIns="90000" bIns="46800"/>
          <a:lstStyle/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Курсор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Абзац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Документ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Байт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Вирус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Файл</a:t>
            </a:r>
          </a:p>
          <a:p>
            <a:pPr marL="2514600" indent="-358775">
              <a:lnSpc>
                <a:spcPct val="90000"/>
              </a:lnSpc>
              <a:spcBef>
                <a:spcPts val="700"/>
              </a:spcBef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 b="1">
                <a:solidFill>
                  <a:srgbClr val="333399"/>
                </a:solidFill>
              </a:rPr>
              <a:t>Программа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184150"/>
            <a:ext cx="7807325" cy="1779588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>
                <a:solidFill>
                  <a:srgbClr val="000080"/>
                </a:solidFill>
              </a:rPr>
              <a:t>КОНКУРС 3</a:t>
            </a:r>
            <a:r>
              <a:rPr lang="ru-RU"/>
              <a:t/>
            </a:r>
            <a:br>
              <a:rPr lang="ru-RU"/>
            </a:br>
            <a:r>
              <a:rPr lang="ru-RU" sz="3200">
                <a:solidFill>
                  <a:srgbClr val="008080"/>
                </a:solidFill>
              </a:rPr>
              <a:t>«Ответ ищи в рисунках» </a:t>
            </a:r>
            <a:br>
              <a:rPr lang="ru-RU" sz="3200">
                <a:solidFill>
                  <a:srgbClr val="008080"/>
                </a:solidFill>
              </a:rPr>
            </a:br>
            <a:r>
              <a:rPr lang="ru-RU" sz="1300" i="1"/>
              <a:t/>
            </a:r>
            <a:br>
              <a:rPr lang="ru-RU" sz="1300" i="1"/>
            </a:br>
            <a:endParaRPr lang="ru-RU" sz="1300" i="1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60363" y="2298700"/>
            <a:ext cx="828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В приведенных картинках определите компьютерный термин. </a:t>
            </a:r>
          </a:p>
          <a:p>
            <a:pPr algn="ctr">
              <a:lnSpc>
                <a:spcPct val="93000"/>
              </a:lnSpc>
            </a:pP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На экране последовательно будут  появляться подсказки. Если вы отгадаете термин с первой подсказки, то получите </a:t>
            </a:r>
            <a:r>
              <a:rPr lang="ru-RU" sz="3200" b="1" i="1">
                <a:solidFill>
                  <a:srgbClr val="008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4</a:t>
            </a: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 балла, со второй – </a:t>
            </a:r>
            <a:r>
              <a:rPr lang="ru-RU" sz="3200" b="1" i="1">
                <a:solidFill>
                  <a:srgbClr val="008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3</a:t>
            </a: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 балла, с третьей </a:t>
            </a:r>
            <a:r>
              <a:rPr lang="ru-RU" sz="3200" b="1" i="1">
                <a:solidFill>
                  <a:srgbClr val="008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2</a:t>
            </a: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 балла и </a:t>
            </a:r>
            <a:r>
              <a:rPr lang="ru-RU" sz="3200" b="1" i="1">
                <a:solidFill>
                  <a:srgbClr val="008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1</a:t>
            </a: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 балл,  если были использованы все подсказки. 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250825" y="217488"/>
            <a:ext cx="8642350" cy="155575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 u="sng">
                <a:solidFill>
                  <a:srgbClr val="008080"/>
                </a:solidFill>
              </a:rPr>
              <a:t>1.</a:t>
            </a:r>
            <a:r>
              <a:rPr lang="ru-RU" sz="3200" u="sng">
                <a:solidFill>
                  <a:srgbClr val="008080"/>
                </a:solidFill>
              </a:rPr>
              <a:t>Какому объекту операционной системы </a:t>
            </a:r>
            <a:r>
              <a:rPr lang="en-US" sz="3200" u="sng">
                <a:solidFill>
                  <a:srgbClr val="008080"/>
                </a:solidFill>
              </a:rPr>
              <a:t>Windows</a:t>
            </a:r>
            <a:r>
              <a:rPr lang="ru-RU" sz="3200" u="sng">
                <a:solidFill>
                  <a:srgbClr val="008080"/>
                </a:solidFill>
              </a:rPr>
              <a:t> соответствует рисунок?</a:t>
            </a:r>
          </a:p>
        </p:txBody>
      </p:sp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2916238" y="2276475"/>
            <a:ext cx="3198812" cy="3198813"/>
            <a:chOff x="1837" y="1434"/>
            <a:chExt cx="2015" cy="2015"/>
          </a:xfrm>
        </p:grpSpPr>
        <p:sp>
          <p:nvSpPr>
            <p:cNvPr id="16387" name="Oval 3"/>
            <p:cNvSpPr>
              <a:spLocks noChangeArrowheads="1"/>
            </p:cNvSpPr>
            <p:nvPr/>
          </p:nvSpPr>
          <p:spPr bwMode="auto">
            <a:xfrm>
              <a:off x="1837" y="1434"/>
              <a:ext cx="2016" cy="2016"/>
            </a:xfrm>
            <a:prstGeom prst="ellipse">
              <a:avLst/>
            </a:prstGeom>
            <a:solidFill>
              <a:srgbClr val="FFFFFF"/>
            </a:solidFill>
            <a:ln w="572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1837" y="1434"/>
              <a:ext cx="2015" cy="2015"/>
              <a:chOff x="1837" y="1434"/>
              <a:chExt cx="2015" cy="2015"/>
            </a:xfrm>
          </p:grpSpPr>
          <p:sp>
            <p:nvSpPr>
              <p:cNvPr id="16389" name="Line 5"/>
              <p:cNvSpPr>
                <a:spLocks noChangeShapeType="1"/>
              </p:cNvSpPr>
              <p:nvPr/>
            </p:nvSpPr>
            <p:spPr bwMode="auto">
              <a:xfrm>
                <a:off x="1861" y="2250"/>
                <a:ext cx="1944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6390" name="Group 6"/>
              <p:cNvGrpSpPr>
                <a:grpSpLocks/>
              </p:cNvGrpSpPr>
              <p:nvPr/>
            </p:nvGrpSpPr>
            <p:grpSpPr bwMode="auto">
              <a:xfrm>
                <a:off x="1837" y="1434"/>
                <a:ext cx="2015" cy="2015"/>
                <a:chOff x="1837" y="1434"/>
                <a:chExt cx="2015" cy="2015"/>
              </a:xfrm>
            </p:grpSpPr>
            <p:grpSp>
              <p:nvGrpSpPr>
                <p:cNvPr id="16391" name="Group 7"/>
                <p:cNvGrpSpPr>
                  <a:grpSpLocks/>
                </p:cNvGrpSpPr>
                <p:nvPr/>
              </p:nvGrpSpPr>
              <p:grpSpPr bwMode="auto">
                <a:xfrm>
                  <a:off x="2077" y="1476"/>
                  <a:ext cx="1511" cy="1943"/>
                  <a:chOff x="2077" y="1476"/>
                  <a:chExt cx="1511" cy="1943"/>
                </a:xfrm>
              </p:grpSpPr>
              <p:sp>
                <p:nvSpPr>
                  <p:cNvPr id="16392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3061" y="1476"/>
                    <a:ext cx="1" cy="1944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9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2077" y="1794"/>
                    <a:ext cx="1512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6394" name="Group 10"/>
                <p:cNvGrpSpPr>
                  <a:grpSpLocks/>
                </p:cNvGrpSpPr>
                <p:nvPr/>
              </p:nvGrpSpPr>
              <p:grpSpPr bwMode="auto">
                <a:xfrm>
                  <a:off x="1837" y="1434"/>
                  <a:ext cx="2015" cy="2015"/>
                  <a:chOff x="1837" y="1434"/>
                  <a:chExt cx="2015" cy="2015"/>
                </a:xfrm>
              </p:grpSpPr>
              <p:sp>
                <p:nvSpPr>
                  <p:cNvPr id="16395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413" y="2082"/>
                    <a:ext cx="865" cy="8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6396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2773" y="1434"/>
                    <a:ext cx="1" cy="2016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9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2485" y="1506"/>
                    <a:ext cx="1" cy="187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98" name="Line 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347" y="1590"/>
                    <a:ext cx="34" cy="1716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39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637" y="1836"/>
                    <a:ext cx="1" cy="1224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197" y="1680"/>
                    <a:ext cx="1" cy="151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2058"/>
                    <a:ext cx="1" cy="79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2341" y="1578"/>
                    <a:ext cx="100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3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939" y="2010"/>
                    <a:ext cx="1800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4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2514"/>
                    <a:ext cx="2016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5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1879" y="2742"/>
                    <a:ext cx="1944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6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1981" y="2970"/>
                    <a:ext cx="172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7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155" y="3162"/>
                    <a:ext cx="136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408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467" y="3366"/>
                    <a:ext cx="720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80"/>
                </a:solidFill>
              </a:rPr>
              <a:t>Словесные подсказки: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  <a:ln/>
        </p:spPr>
        <p:txBody>
          <a:bodyPr lIns="90000" tIns="46800" rIns="90000" bIns="46800"/>
          <a:lstStyle/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Может быть и маленьким и большим.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Легкий.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В него можно собирать грибы.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Используется для хранения ненужной бумаги.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80"/>
                </a:solidFill>
              </a:rPr>
              <a:t>Объект, изображенный в других ракурсах: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5219700" y="2492375"/>
            <a:ext cx="2970213" cy="3116263"/>
            <a:chOff x="3288" y="1570"/>
            <a:chExt cx="1871" cy="1963"/>
          </a:xfrm>
        </p:grpSpPr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3288" y="1570"/>
              <a:ext cx="1871" cy="1963"/>
              <a:chOff x="3288" y="1570"/>
              <a:chExt cx="1871" cy="1963"/>
            </a:xfrm>
          </p:grpSpPr>
          <p:grpSp>
            <p:nvGrpSpPr>
              <p:cNvPr id="18436" name="Group 4"/>
              <p:cNvGrpSpPr>
                <a:grpSpLocks/>
              </p:cNvGrpSpPr>
              <p:nvPr/>
            </p:nvGrpSpPr>
            <p:grpSpPr bwMode="auto">
              <a:xfrm>
                <a:off x="3288" y="1570"/>
                <a:ext cx="1871" cy="1963"/>
                <a:chOff x="3288" y="1570"/>
                <a:chExt cx="1871" cy="1963"/>
              </a:xfrm>
            </p:grpSpPr>
            <p:sp>
              <p:nvSpPr>
                <p:cNvPr id="18437" name="Line 5"/>
                <p:cNvSpPr>
                  <a:spLocks noChangeShapeType="1"/>
                </p:cNvSpPr>
                <p:nvPr/>
              </p:nvSpPr>
              <p:spPr bwMode="auto">
                <a:xfrm>
                  <a:off x="3756" y="3533"/>
                  <a:ext cx="936" cy="1"/>
                </a:xfrm>
                <a:prstGeom prst="line">
                  <a:avLst/>
                </a:prstGeom>
                <a:noFill/>
                <a:ln w="7632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38" name="Line 6"/>
                <p:cNvSpPr>
                  <a:spLocks noChangeShapeType="1"/>
                </p:cNvSpPr>
                <p:nvPr/>
              </p:nvSpPr>
              <p:spPr bwMode="auto">
                <a:xfrm>
                  <a:off x="3288" y="1570"/>
                  <a:ext cx="1872" cy="1"/>
                </a:xfrm>
                <a:prstGeom prst="line">
                  <a:avLst/>
                </a:prstGeom>
                <a:noFill/>
                <a:ln w="7632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39" name="Line 7"/>
                <p:cNvSpPr>
                  <a:spLocks noChangeShapeType="1"/>
                </p:cNvSpPr>
                <p:nvPr/>
              </p:nvSpPr>
              <p:spPr bwMode="auto">
                <a:xfrm>
                  <a:off x="3324" y="1570"/>
                  <a:ext cx="432" cy="1944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440" name="Line 8"/>
                <p:cNvSpPr>
                  <a:spLocks noChangeShapeType="1"/>
                </p:cNvSpPr>
                <p:nvPr/>
              </p:nvSpPr>
              <p:spPr bwMode="auto">
                <a:xfrm flipH="1">
                  <a:off x="4690" y="1570"/>
                  <a:ext cx="436" cy="1944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4188" y="1570"/>
                <a:ext cx="1" cy="194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2" name="Line 10"/>
              <p:cNvSpPr>
                <a:spLocks noChangeShapeType="1"/>
              </p:cNvSpPr>
              <p:nvPr/>
            </p:nvSpPr>
            <p:spPr bwMode="auto">
              <a:xfrm>
                <a:off x="4476" y="1570"/>
                <a:ext cx="1" cy="194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3" name="Line 11"/>
              <p:cNvSpPr>
                <a:spLocks noChangeShapeType="1"/>
              </p:cNvSpPr>
              <p:nvPr/>
            </p:nvSpPr>
            <p:spPr bwMode="auto">
              <a:xfrm>
                <a:off x="3900" y="1582"/>
                <a:ext cx="1" cy="194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4" name="Line 12"/>
              <p:cNvSpPr>
                <a:spLocks noChangeShapeType="1"/>
              </p:cNvSpPr>
              <p:nvPr/>
            </p:nvSpPr>
            <p:spPr bwMode="auto">
              <a:xfrm>
                <a:off x="3612" y="1570"/>
                <a:ext cx="1" cy="122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5" name="Line 13"/>
              <p:cNvSpPr>
                <a:spLocks noChangeShapeType="1"/>
              </p:cNvSpPr>
              <p:nvPr/>
            </p:nvSpPr>
            <p:spPr bwMode="auto">
              <a:xfrm>
                <a:off x="4764" y="1594"/>
                <a:ext cx="1" cy="1584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6" name="Line 14"/>
              <p:cNvSpPr>
                <a:spLocks noChangeShapeType="1"/>
              </p:cNvSpPr>
              <p:nvPr/>
            </p:nvSpPr>
            <p:spPr bwMode="auto">
              <a:xfrm>
                <a:off x="4980" y="1570"/>
                <a:ext cx="1" cy="72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47" name="Line 15"/>
              <p:cNvSpPr>
                <a:spLocks noChangeShapeType="1"/>
              </p:cNvSpPr>
              <p:nvPr/>
            </p:nvSpPr>
            <p:spPr bwMode="auto">
              <a:xfrm>
                <a:off x="3396" y="1570"/>
                <a:ext cx="1" cy="36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448" name="Line 16"/>
            <p:cNvSpPr>
              <a:spLocks noChangeShapeType="1"/>
            </p:cNvSpPr>
            <p:nvPr/>
          </p:nvSpPr>
          <p:spPr bwMode="auto">
            <a:xfrm>
              <a:off x="3540" y="2506"/>
              <a:ext cx="1368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9" name="Line 17"/>
            <p:cNvSpPr>
              <a:spLocks noChangeShapeType="1"/>
            </p:cNvSpPr>
            <p:nvPr/>
          </p:nvSpPr>
          <p:spPr bwMode="auto">
            <a:xfrm>
              <a:off x="3468" y="2290"/>
              <a:ext cx="1512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0" name="Line 18"/>
            <p:cNvSpPr>
              <a:spLocks noChangeShapeType="1"/>
            </p:cNvSpPr>
            <p:nvPr/>
          </p:nvSpPr>
          <p:spPr bwMode="auto">
            <a:xfrm>
              <a:off x="3612" y="2722"/>
              <a:ext cx="122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1" name="Line 19"/>
            <p:cNvSpPr>
              <a:spLocks noChangeShapeType="1"/>
            </p:cNvSpPr>
            <p:nvPr/>
          </p:nvSpPr>
          <p:spPr bwMode="auto">
            <a:xfrm>
              <a:off x="3612" y="2938"/>
              <a:ext cx="122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2" name="Line 20"/>
            <p:cNvSpPr>
              <a:spLocks noChangeShapeType="1"/>
            </p:cNvSpPr>
            <p:nvPr/>
          </p:nvSpPr>
          <p:spPr bwMode="auto">
            <a:xfrm>
              <a:off x="3684" y="3154"/>
              <a:ext cx="108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3" name="Line 21"/>
            <p:cNvSpPr>
              <a:spLocks noChangeShapeType="1"/>
            </p:cNvSpPr>
            <p:nvPr/>
          </p:nvSpPr>
          <p:spPr bwMode="auto">
            <a:xfrm>
              <a:off x="3444" y="2074"/>
              <a:ext cx="1584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4" name="Line 22"/>
            <p:cNvSpPr>
              <a:spLocks noChangeShapeType="1"/>
            </p:cNvSpPr>
            <p:nvPr/>
          </p:nvSpPr>
          <p:spPr bwMode="auto">
            <a:xfrm>
              <a:off x="3396" y="1858"/>
              <a:ext cx="1656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5" name="Line 23"/>
            <p:cNvSpPr>
              <a:spLocks noChangeShapeType="1"/>
            </p:cNvSpPr>
            <p:nvPr/>
          </p:nvSpPr>
          <p:spPr bwMode="auto">
            <a:xfrm>
              <a:off x="3324" y="1642"/>
              <a:ext cx="180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56" name="Line 24"/>
            <p:cNvSpPr>
              <a:spLocks noChangeShapeType="1"/>
            </p:cNvSpPr>
            <p:nvPr/>
          </p:nvSpPr>
          <p:spPr bwMode="auto">
            <a:xfrm>
              <a:off x="3720" y="3334"/>
              <a:ext cx="1008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457" name="Group 25"/>
          <p:cNvGrpSpPr>
            <a:grpSpLocks/>
          </p:cNvGrpSpPr>
          <p:nvPr/>
        </p:nvGrpSpPr>
        <p:grpSpPr bwMode="auto">
          <a:xfrm>
            <a:off x="1331913" y="2420938"/>
            <a:ext cx="3198812" cy="3198812"/>
            <a:chOff x="839" y="1525"/>
            <a:chExt cx="2015" cy="2015"/>
          </a:xfrm>
        </p:grpSpPr>
        <p:sp>
          <p:nvSpPr>
            <p:cNvPr id="18458" name="Oval 26"/>
            <p:cNvSpPr>
              <a:spLocks noChangeArrowheads="1"/>
            </p:cNvSpPr>
            <p:nvPr/>
          </p:nvSpPr>
          <p:spPr bwMode="auto">
            <a:xfrm>
              <a:off x="839" y="1525"/>
              <a:ext cx="2016" cy="2016"/>
            </a:xfrm>
            <a:prstGeom prst="ellipse">
              <a:avLst/>
            </a:prstGeom>
            <a:solidFill>
              <a:srgbClr val="FFFFFF"/>
            </a:solidFill>
            <a:ln w="572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59" name="Group 27"/>
            <p:cNvGrpSpPr>
              <a:grpSpLocks/>
            </p:cNvGrpSpPr>
            <p:nvPr/>
          </p:nvGrpSpPr>
          <p:grpSpPr bwMode="auto">
            <a:xfrm>
              <a:off x="839" y="1525"/>
              <a:ext cx="2015" cy="2015"/>
              <a:chOff x="839" y="1525"/>
              <a:chExt cx="2015" cy="2015"/>
            </a:xfrm>
          </p:grpSpPr>
          <p:sp>
            <p:nvSpPr>
              <p:cNvPr id="18460" name="Line 28"/>
              <p:cNvSpPr>
                <a:spLocks noChangeShapeType="1"/>
              </p:cNvSpPr>
              <p:nvPr/>
            </p:nvSpPr>
            <p:spPr bwMode="auto">
              <a:xfrm>
                <a:off x="863" y="2341"/>
                <a:ext cx="1944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8461" name="Group 29"/>
              <p:cNvGrpSpPr>
                <a:grpSpLocks/>
              </p:cNvGrpSpPr>
              <p:nvPr/>
            </p:nvGrpSpPr>
            <p:grpSpPr bwMode="auto">
              <a:xfrm>
                <a:off x="839" y="1525"/>
                <a:ext cx="2015" cy="2015"/>
                <a:chOff x="839" y="1525"/>
                <a:chExt cx="2015" cy="2015"/>
              </a:xfrm>
            </p:grpSpPr>
            <p:grpSp>
              <p:nvGrpSpPr>
                <p:cNvPr id="18462" name="Group 30"/>
                <p:cNvGrpSpPr>
                  <a:grpSpLocks/>
                </p:cNvGrpSpPr>
                <p:nvPr/>
              </p:nvGrpSpPr>
              <p:grpSpPr bwMode="auto">
                <a:xfrm>
                  <a:off x="1079" y="1567"/>
                  <a:ext cx="1511" cy="1943"/>
                  <a:chOff x="1079" y="1567"/>
                  <a:chExt cx="1511" cy="1943"/>
                </a:xfrm>
              </p:grpSpPr>
              <p:sp>
                <p:nvSpPr>
                  <p:cNvPr id="18463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2063" y="1567"/>
                    <a:ext cx="1" cy="1944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64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079" y="1885"/>
                    <a:ext cx="1512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465" name="Group 33"/>
                <p:cNvGrpSpPr>
                  <a:grpSpLocks/>
                </p:cNvGrpSpPr>
                <p:nvPr/>
              </p:nvGrpSpPr>
              <p:grpSpPr bwMode="auto">
                <a:xfrm>
                  <a:off x="839" y="1525"/>
                  <a:ext cx="2015" cy="2015"/>
                  <a:chOff x="839" y="1525"/>
                  <a:chExt cx="2015" cy="2015"/>
                </a:xfrm>
              </p:grpSpPr>
              <p:sp>
                <p:nvSpPr>
                  <p:cNvPr id="1846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1415" y="2173"/>
                    <a:ext cx="865" cy="864"/>
                  </a:xfrm>
                  <a:prstGeom prst="ellipse">
                    <a:avLst/>
                  </a:prstGeom>
                  <a:solidFill>
                    <a:srgbClr val="000000"/>
                  </a:solidFill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467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775" y="1525"/>
                    <a:ext cx="1" cy="2016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68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487" y="1597"/>
                    <a:ext cx="1" cy="187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69" name="Line 3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49" y="1681"/>
                    <a:ext cx="34" cy="1716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0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2639" y="1927"/>
                    <a:ext cx="1" cy="1224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1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1199" y="1771"/>
                    <a:ext cx="1" cy="151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2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929" y="2149"/>
                    <a:ext cx="1" cy="792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3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1343" y="1669"/>
                    <a:ext cx="100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4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941" y="2101"/>
                    <a:ext cx="1800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5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839" y="2605"/>
                    <a:ext cx="2016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6" name="Line 44"/>
                  <p:cNvSpPr>
                    <a:spLocks noChangeShapeType="1"/>
                  </p:cNvSpPr>
                  <p:nvPr/>
                </p:nvSpPr>
                <p:spPr bwMode="auto">
                  <a:xfrm>
                    <a:off x="881" y="2833"/>
                    <a:ext cx="1944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7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983" y="3061"/>
                    <a:ext cx="172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8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157" y="3253"/>
                    <a:ext cx="1368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79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1469" y="3457"/>
                    <a:ext cx="720" cy="1"/>
                  </a:xfrm>
                  <a:prstGeom prst="line">
                    <a:avLst/>
                  </a:prstGeom>
                  <a:noFill/>
                  <a:ln w="936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0080"/>
                </a:solidFill>
              </a:rPr>
              <a:t>Объект, принадлежащий к тому же классу, что и отгадываемый</a:t>
            </a:r>
            <a:r>
              <a:rPr lang="ru-RU" sz="4000">
                <a:solidFill>
                  <a:srgbClr val="000080"/>
                </a:solidFill>
              </a:rPr>
              <a:t>.</a:t>
            </a:r>
          </a:p>
        </p:txBody>
      </p:sp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755650" y="2565400"/>
            <a:ext cx="1816100" cy="2376488"/>
            <a:chOff x="336" y="1680"/>
            <a:chExt cx="1144" cy="1497"/>
          </a:xfrm>
        </p:grpSpPr>
        <p:sp>
          <p:nvSpPr>
            <p:cNvPr id="19459" name="Line 3"/>
            <p:cNvSpPr>
              <a:spLocks noChangeShapeType="1"/>
            </p:cNvSpPr>
            <p:nvPr/>
          </p:nvSpPr>
          <p:spPr bwMode="auto">
            <a:xfrm>
              <a:off x="354" y="2179"/>
              <a:ext cx="149" cy="99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0" name="Line 4"/>
            <p:cNvSpPr>
              <a:spLocks noChangeShapeType="1"/>
            </p:cNvSpPr>
            <p:nvPr/>
          </p:nvSpPr>
          <p:spPr bwMode="auto">
            <a:xfrm>
              <a:off x="503" y="3177"/>
              <a:ext cx="81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1" name="Line 5"/>
            <p:cNvSpPr>
              <a:spLocks noChangeShapeType="1"/>
            </p:cNvSpPr>
            <p:nvPr/>
          </p:nvSpPr>
          <p:spPr bwMode="auto">
            <a:xfrm flipV="1">
              <a:off x="1320" y="2177"/>
              <a:ext cx="147" cy="1000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Oval 6"/>
            <p:cNvSpPr>
              <a:spLocks noChangeArrowheads="1"/>
            </p:cNvSpPr>
            <p:nvPr/>
          </p:nvSpPr>
          <p:spPr bwMode="auto">
            <a:xfrm>
              <a:off x="336" y="1918"/>
              <a:ext cx="1140" cy="356"/>
            </a:xfrm>
            <a:prstGeom prst="ellipse">
              <a:avLst/>
            </a:prstGeom>
            <a:solidFill>
              <a:srgbClr val="BBE0E3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463" name="Freeform 7"/>
            <p:cNvSpPr>
              <a:spLocks noChangeArrowheads="1"/>
            </p:cNvSpPr>
            <p:nvPr/>
          </p:nvSpPr>
          <p:spPr bwMode="auto">
            <a:xfrm>
              <a:off x="343" y="1680"/>
              <a:ext cx="1138" cy="427"/>
            </a:xfrm>
            <a:custGeom>
              <a:avLst/>
              <a:gdLst>
                <a:gd name="T0" fmla="*/ 7 w 695"/>
                <a:gd name="T1" fmla="*/ 422 h 422"/>
                <a:gd name="T2" fmla="*/ 98 w 695"/>
                <a:gd name="T3" fmla="*/ 60 h 422"/>
                <a:gd name="T4" fmla="*/ 597 w 695"/>
                <a:gd name="T5" fmla="*/ 60 h 422"/>
                <a:gd name="T6" fmla="*/ 687 w 695"/>
                <a:gd name="T7" fmla="*/ 42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5" h="422">
                  <a:moveTo>
                    <a:pt x="7" y="422"/>
                  </a:moveTo>
                  <a:cubicBezTo>
                    <a:pt x="3" y="271"/>
                    <a:pt x="0" y="120"/>
                    <a:pt x="98" y="60"/>
                  </a:cubicBezTo>
                  <a:cubicBezTo>
                    <a:pt x="196" y="0"/>
                    <a:pt x="499" y="0"/>
                    <a:pt x="597" y="60"/>
                  </a:cubicBezTo>
                  <a:cubicBezTo>
                    <a:pt x="695" y="120"/>
                    <a:pt x="672" y="369"/>
                    <a:pt x="687" y="422"/>
                  </a:cubicBezTo>
                </a:path>
              </a:pathLst>
            </a:custGeom>
            <a:noFill/>
            <a:ln w="2844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492375"/>
            <a:ext cx="20542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9468" name="Object 12"/>
          <p:cNvGraphicFramePr>
            <a:graphicFrameLocks noChangeAspect="1"/>
          </p:cNvGraphicFramePr>
          <p:nvPr>
            <p:ph idx="1"/>
          </p:nvPr>
        </p:nvGraphicFramePr>
        <p:xfrm>
          <a:off x="3203575" y="2708275"/>
          <a:ext cx="2474913" cy="218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Image" r:id="rId5" imgW="1498413" imgH="1320635" progId="Photoshop.Image.6">
                  <p:embed/>
                </p:oleObj>
              </mc:Choice>
              <mc:Fallback>
                <p:oleObj name="Image" r:id="rId5" imgW="1498413" imgH="1320635" progId="Photoshop.Image.6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708275"/>
                        <a:ext cx="2474913" cy="218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sz="3200" u="sng">
                <a:solidFill>
                  <a:srgbClr val="008080"/>
                </a:solidFill>
              </a:rPr>
              <a:t>2. Какому объекту операционной системы </a:t>
            </a:r>
            <a:r>
              <a:rPr lang="en-US" sz="3200" u="sng">
                <a:solidFill>
                  <a:srgbClr val="008080"/>
                </a:solidFill>
              </a:rPr>
              <a:t>Windows</a:t>
            </a:r>
            <a:r>
              <a:rPr lang="ru-RU" sz="3200" u="sng">
                <a:solidFill>
                  <a:srgbClr val="008080"/>
                </a:solidFill>
              </a:rPr>
              <a:t> соответствует рисунок?</a:t>
            </a:r>
          </a:p>
        </p:txBody>
      </p:sp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3635375" y="2528888"/>
            <a:ext cx="2087563" cy="3130550"/>
            <a:chOff x="2290" y="1593"/>
            <a:chExt cx="1315" cy="1972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auto">
            <a:xfrm>
              <a:off x="2290" y="1777"/>
              <a:ext cx="1201" cy="1788"/>
            </a:xfrm>
            <a:prstGeom prst="rect">
              <a:avLst/>
            </a:prstGeom>
            <a:solidFill>
              <a:srgbClr val="BBE0E3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2754" y="3197"/>
              <a:ext cx="171" cy="369"/>
            </a:xfrm>
            <a:prstGeom prst="rect">
              <a:avLst/>
            </a:prstGeom>
            <a:solidFill>
              <a:srgbClr val="BBE0E3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3491" y="2198"/>
              <a:ext cx="115" cy="367"/>
            </a:xfrm>
            <a:prstGeom prst="rect">
              <a:avLst/>
            </a:prstGeom>
            <a:solidFill>
              <a:srgbClr val="BBE0E3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6" name="Freeform 6"/>
            <p:cNvSpPr>
              <a:spLocks noChangeArrowheads="1"/>
            </p:cNvSpPr>
            <p:nvPr/>
          </p:nvSpPr>
          <p:spPr bwMode="auto">
            <a:xfrm>
              <a:off x="2633" y="1593"/>
              <a:ext cx="515" cy="184"/>
            </a:xfrm>
            <a:custGeom>
              <a:avLst/>
              <a:gdLst>
                <a:gd name="T0" fmla="*/ 0 w 409"/>
                <a:gd name="T1" fmla="*/ 159 h 159"/>
                <a:gd name="T2" fmla="*/ 91 w 409"/>
                <a:gd name="T3" fmla="*/ 23 h 159"/>
                <a:gd name="T4" fmla="*/ 318 w 409"/>
                <a:gd name="T5" fmla="*/ 23 h 159"/>
                <a:gd name="T6" fmla="*/ 409 w 409"/>
                <a:gd name="T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159">
                  <a:moveTo>
                    <a:pt x="0" y="159"/>
                  </a:moveTo>
                  <a:cubicBezTo>
                    <a:pt x="19" y="102"/>
                    <a:pt x="38" y="46"/>
                    <a:pt x="91" y="23"/>
                  </a:cubicBezTo>
                  <a:cubicBezTo>
                    <a:pt x="144" y="0"/>
                    <a:pt x="265" y="0"/>
                    <a:pt x="318" y="23"/>
                  </a:cubicBezTo>
                  <a:cubicBezTo>
                    <a:pt x="371" y="46"/>
                    <a:pt x="394" y="136"/>
                    <a:pt x="409" y="159"/>
                  </a:cubicBezTo>
                </a:path>
              </a:pathLst>
            </a:custGeom>
            <a:noFill/>
            <a:ln w="381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>
                <a:solidFill>
                  <a:srgbClr val="003399"/>
                </a:solidFill>
              </a:rPr>
              <a:t>Словесные подсказки.</a:t>
            </a:r>
            <a:r>
              <a:rPr lang="ru-RU"/>
              <a:t>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1954213"/>
            <a:ext cx="8229600" cy="4525962"/>
          </a:xfrm>
          <a:ln/>
        </p:spPr>
        <p:txBody>
          <a:bodyPr lIns="90000" tIns="46800" rIns="90000" bIns="46800"/>
          <a:lstStyle/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Иногда ходит, иногда убегает.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Бывает настенный и прикроватный.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Изредка издает резкие звуки.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Без него утром тяжело.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Его заводят.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Ходит весь век, а не человек.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изображенный в других ракурсах:</a:t>
            </a:r>
          </a:p>
        </p:txBody>
      </p:sp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6300788" y="3068638"/>
            <a:ext cx="1582737" cy="1727200"/>
            <a:chOff x="3969" y="1933"/>
            <a:chExt cx="997" cy="1088"/>
          </a:xfrm>
        </p:grpSpPr>
        <p:sp>
          <p:nvSpPr>
            <p:cNvPr id="22531" name="Oval 3"/>
            <p:cNvSpPr>
              <a:spLocks noChangeArrowheads="1"/>
            </p:cNvSpPr>
            <p:nvPr/>
          </p:nvSpPr>
          <p:spPr bwMode="auto">
            <a:xfrm>
              <a:off x="3969" y="2024"/>
              <a:ext cx="998" cy="998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4105" y="2886"/>
              <a:ext cx="90" cy="136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4785" y="2886"/>
              <a:ext cx="90" cy="136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4" name="Oval 6"/>
            <p:cNvSpPr>
              <a:spLocks noChangeArrowheads="1"/>
            </p:cNvSpPr>
            <p:nvPr/>
          </p:nvSpPr>
          <p:spPr bwMode="auto">
            <a:xfrm>
              <a:off x="4412" y="2448"/>
              <a:ext cx="136" cy="136"/>
            </a:xfrm>
            <a:prstGeom prst="ellipse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5" name="Line 7"/>
            <p:cNvSpPr>
              <a:spLocks noChangeShapeType="1"/>
            </p:cNvSpPr>
            <p:nvPr/>
          </p:nvSpPr>
          <p:spPr bwMode="auto">
            <a:xfrm>
              <a:off x="4468" y="2160"/>
              <a:ext cx="1" cy="363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>
              <a:off x="4468" y="2523"/>
              <a:ext cx="40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7" name="Freeform 9"/>
            <p:cNvSpPr>
              <a:spLocks noChangeArrowheads="1"/>
            </p:cNvSpPr>
            <p:nvPr/>
          </p:nvSpPr>
          <p:spPr bwMode="auto">
            <a:xfrm>
              <a:off x="4422" y="1933"/>
              <a:ext cx="182" cy="106"/>
            </a:xfrm>
            <a:custGeom>
              <a:avLst/>
              <a:gdLst>
                <a:gd name="T0" fmla="*/ 0 w 182"/>
                <a:gd name="T1" fmla="*/ 106 h 106"/>
                <a:gd name="T2" fmla="*/ 46 w 182"/>
                <a:gd name="T3" fmla="*/ 15 h 106"/>
                <a:gd name="T4" fmla="*/ 136 w 182"/>
                <a:gd name="T5" fmla="*/ 15 h 106"/>
                <a:gd name="T6" fmla="*/ 182 w 182"/>
                <a:gd name="T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106">
                  <a:moveTo>
                    <a:pt x="0" y="106"/>
                  </a:moveTo>
                  <a:cubicBezTo>
                    <a:pt x="11" y="68"/>
                    <a:pt x="23" y="30"/>
                    <a:pt x="46" y="15"/>
                  </a:cubicBezTo>
                  <a:cubicBezTo>
                    <a:pt x="69" y="0"/>
                    <a:pt x="113" y="0"/>
                    <a:pt x="136" y="15"/>
                  </a:cubicBezTo>
                  <a:cubicBezTo>
                    <a:pt x="159" y="30"/>
                    <a:pt x="174" y="91"/>
                    <a:pt x="182" y="106"/>
                  </a:cubicBezTo>
                </a:path>
              </a:pathLst>
            </a:custGeom>
            <a:noFill/>
            <a:ln w="936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2538" name="Group 10"/>
          <p:cNvGrpSpPr>
            <a:grpSpLocks/>
          </p:cNvGrpSpPr>
          <p:nvPr/>
        </p:nvGrpSpPr>
        <p:grpSpPr bwMode="auto">
          <a:xfrm>
            <a:off x="755650" y="3573463"/>
            <a:ext cx="1943100" cy="1077912"/>
            <a:chOff x="476" y="2251"/>
            <a:chExt cx="1224" cy="679"/>
          </a:xfrm>
        </p:grpSpPr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476" y="2251"/>
              <a:ext cx="1225" cy="63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748" y="2886"/>
              <a:ext cx="136" cy="4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338" y="2886"/>
              <a:ext cx="136" cy="4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2" name="Oval 14"/>
            <p:cNvSpPr>
              <a:spLocks noChangeArrowheads="1"/>
            </p:cNvSpPr>
            <p:nvPr/>
          </p:nvSpPr>
          <p:spPr bwMode="auto">
            <a:xfrm>
              <a:off x="748" y="2478"/>
              <a:ext cx="91" cy="91"/>
            </a:xfrm>
            <a:prstGeom prst="ellipse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1338" y="2478"/>
              <a:ext cx="91" cy="91"/>
            </a:xfrm>
            <a:prstGeom prst="ellipse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2544" name="Group 16"/>
          <p:cNvGrpSpPr>
            <a:grpSpLocks/>
          </p:cNvGrpSpPr>
          <p:nvPr/>
        </p:nvGrpSpPr>
        <p:grpSpPr bwMode="auto">
          <a:xfrm>
            <a:off x="3492500" y="3573463"/>
            <a:ext cx="1943100" cy="1077912"/>
            <a:chOff x="2200" y="2251"/>
            <a:chExt cx="1224" cy="679"/>
          </a:xfrm>
        </p:grpSpPr>
        <p:sp>
          <p:nvSpPr>
            <p:cNvPr id="22545" name="Rectangle 17"/>
            <p:cNvSpPr>
              <a:spLocks noChangeArrowheads="1"/>
            </p:cNvSpPr>
            <p:nvPr/>
          </p:nvSpPr>
          <p:spPr bwMode="auto">
            <a:xfrm>
              <a:off x="2200" y="2251"/>
              <a:ext cx="1225" cy="63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6" name="Rectangle 18"/>
            <p:cNvSpPr>
              <a:spLocks noChangeArrowheads="1"/>
            </p:cNvSpPr>
            <p:nvPr/>
          </p:nvSpPr>
          <p:spPr bwMode="auto">
            <a:xfrm>
              <a:off x="2381" y="2886"/>
              <a:ext cx="136" cy="4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7" name="Rectangle 19"/>
            <p:cNvSpPr>
              <a:spLocks noChangeArrowheads="1"/>
            </p:cNvSpPr>
            <p:nvPr/>
          </p:nvSpPr>
          <p:spPr bwMode="auto">
            <a:xfrm>
              <a:off x="3061" y="2886"/>
              <a:ext cx="136" cy="4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48" name="Oval 20"/>
            <p:cNvSpPr>
              <a:spLocks noChangeArrowheads="1"/>
            </p:cNvSpPr>
            <p:nvPr/>
          </p:nvSpPr>
          <p:spPr bwMode="auto">
            <a:xfrm>
              <a:off x="2699" y="2432"/>
              <a:ext cx="272" cy="272"/>
            </a:xfrm>
            <a:prstGeom prst="ellipse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184150"/>
            <a:ext cx="7807325" cy="1779588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>
                <a:solidFill>
                  <a:srgbClr val="000080"/>
                </a:solidFill>
              </a:rPr>
              <a:t>КОНКУРС 1</a:t>
            </a:r>
            <a:r>
              <a:rPr lang="ru-RU"/>
              <a:t/>
            </a:r>
            <a:br>
              <a:rPr lang="ru-RU"/>
            </a:br>
            <a:r>
              <a:rPr lang="ru-RU" sz="3200">
                <a:solidFill>
                  <a:srgbClr val="008080"/>
                </a:solidFill>
              </a:rPr>
              <a:t>«Самый  умный»</a:t>
            </a:r>
            <a:br>
              <a:rPr lang="ru-RU" sz="3200">
                <a:solidFill>
                  <a:srgbClr val="008080"/>
                </a:solidFill>
              </a:rPr>
            </a:br>
            <a:r>
              <a:rPr lang="ru-RU" sz="1300" i="1"/>
              <a:t/>
            </a:r>
            <a:br>
              <a:rPr lang="ru-RU" sz="1300" i="1"/>
            </a:br>
            <a:endParaRPr lang="ru-RU" sz="1300" i="1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9750" y="1800225"/>
            <a:ext cx="828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ru-RU" sz="2800" b="1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Вопросы  задаются по - очереди каждой команде. </a:t>
            </a:r>
            <a:endParaRPr lang="en-US" sz="2800" b="1" i="1">
              <a:solidFill>
                <a:srgbClr val="000080"/>
              </a:solidFill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>
              <a:lnSpc>
                <a:spcPct val="93000"/>
              </a:lnSpc>
            </a:pPr>
            <a:endParaRPr lang="ru-RU" sz="2800" b="1" i="1">
              <a:solidFill>
                <a:srgbClr val="000080"/>
              </a:solidFill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>
              <a:lnSpc>
                <a:spcPct val="93000"/>
              </a:lnSpc>
            </a:pPr>
            <a:r>
              <a:rPr lang="ru-RU" sz="2800" b="1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Если команда правильно  отвечает на вопросы, ей присуждается 1 балл, если не отвечает, то вопрос переходит команде соперников. 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принадлежащий к тому же классу, что и отгадываемый</a:t>
            </a:r>
            <a:r>
              <a:rPr lang="ru-RU" sz="4000">
                <a:solidFill>
                  <a:srgbClr val="003399"/>
                </a:solidFill>
              </a:rPr>
              <a:t>.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2166938" cy="230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7000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640763" cy="2043113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000" u="sng">
                <a:solidFill>
                  <a:srgbClr val="339966"/>
                </a:solidFill>
              </a:rPr>
              <a:t>3. Какому объекту операционной системы </a:t>
            </a:r>
            <a:r>
              <a:rPr lang="en-US" sz="3000" u="sng">
                <a:solidFill>
                  <a:srgbClr val="339966"/>
                </a:solidFill>
              </a:rPr>
              <a:t>Windows</a:t>
            </a:r>
            <a:r>
              <a:rPr lang="ru-RU" sz="3000" u="sng">
                <a:solidFill>
                  <a:srgbClr val="339966"/>
                </a:solidFill>
              </a:rPr>
              <a:t> и команде многих прикладных программ соответствует рисунок?</a:t>
            </a:r>
          </a:p>
        </p:txBody>
      </p:sp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2987675" y="3644900"/>
            <a:ext cx="3382963" cy="1366838"/>
            <a:chOff x="1882" y="2296"/>
            <a:chExt cx="2131" cy="861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1882" y="2296"/>
              <a:ext cx="2132" cy="862"/>
            </a:xfrm>
            <a:prstGeom prst="rect">
              <a:avLst/>
            </a:prstGeom>
            <a:solidFill>
              <a:srgbClr val="BBE0E3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580" name="Line 4"/>
            <p:cNvSpPr>
              <a:spLocks noChangeShapeType="1"/>
            </p:cNvSpPr>
            <p:nvPr/>
          </p:nvSpPr>
          <p:spPr bwMode="auto">
            <a:xfrm>
              <a:off x="1882" y="2398"/>
              <a:ext cx="2132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1882" y="3056"/>
              <a:ext cx="2132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609" y="2650"/>
              <a:ext cx="823" cy="102"/>
            </a:xfrm>
            <a:prstGeom prst="rect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>
                <a:solidFill>
                  <a:srgbClr val="003399"/>
                </a:solidFill>
              </a:rPr>
              <a:t>Словесные подсказки.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54213"/>
            <a:ext cx="8229600" cy="4525962"/>
          </a:xfrm>
          <a:ln/>
        </p:spPr>
        <p:txBody>
          <a:bodyPr lIns="90000" tIns="46800" rIns="90000" bIns="46800"/>
          <a:lstStyle/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Объемный.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Имеет ручку.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С замком в нем можно хранит секреты.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Хороший – кожаный.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С ним ходят в школу и на работу.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изображенный в других ракурсах:</a:t>
            </a:r>
          </a:p>
        </p:txBody>
      </p:sp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5580063" y="3141663"/>
            <a:ext cx="2662237" cy="1725612"/>
            <a:chOff x="3515" y="1979"/>
            <a:chExt cx="1677" cy="1087"/>
          </a:xfrm>
        </p:grpSpPr>
        <p:sp>
          <p:nvSpPr>
            <p:cNvPr id="26627" name="Rectangle 3"/>
            <p:cNvSpPr>
              <a:spLocks noChangeArrowheads="1"/>
            </p:cNvSpPr>
            <p:nvPr/>
          </p:nvSpPr>
          <p:spPr bwMode="auto">
            <a:xfrm>
              <a:off x="3515" y="2066"/>
              <a:ext cx="1678" cy="1001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3515" y="2435"/>
              <a:ext cx="1678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4277" y="2383"/>
              <a:ext cx="153" cy="104"/>
            </a:xfrm>
            <a:prstGeom prst="rect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4176" y="1979"/>
              <a:ext cx="355" cy="158"/>
            </a:xfrm>
            <a:custGeom>
              <a:avLst/>
              <a:gdLst>
                <a:gd name="G0" fmla="+- 5400 0 0"/>
                <a:gd name="G1" fmla="+- 11796480 0 0"/>
                <a:gd name="G2" fmla="+- 0 0 11796480"/>
                <a:gd name="T0" fmla="*/ 0 256 1"/>
                <a:gd name="T1" fmla="*/ 180 256 1"/>
                <a:gd name="G3" fmla="+- 11796480 T0 T1"/>
                <a:gd name="T2" fmla="*/ 0 256 1"/>
                <a:gd name="T3" fmla="*/ 90 256 1"/>
                <a:gd name="G4" fmla="+- 11796480 T2 T3"/>
                <a:gd name="G5" fmla="*/ G4 2 1"/>
                <a:gd name="T4" fmla="*/ 90 256 1"/>
                <a:gd name="T5" fmla="*/ 0 256 1"/>
                <a:gd name="G6" fmla="+- 11796480 T4 T5"/>
                <a:gd name="G7" fmla="*/ G6 2 1"/>
                <a:gd name="G8" fmla="abs 117964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5400"/>
                <a:gd name="G18" fmla="*/ 5400 1 2"/>
                <a:gd name="G19" fmla="+- G18 5400 0"/>
                <a:gd name="G20" fmla="cos G19 11796480"/>
                <a:gd name="G21" fmla="sin G19 11796480"/>
                <a:gd name="G22" fmla="+- G20 10800 0"/>
                <a:gd name="G23" fmla="+- G21 10800 0"/>
                <a:gd name="G24" fmla="+- 10800 0 G20"/>
                <a:gd name="G25" fmla="+- 5400 10800 0"/>
                <a:gd name="G26" fmla="?: G9 G17 G25"/>
                <a:gd name="G27" fmla="?: G9 0 21600"/>
                <a:gd name="G28" fmla="cos 10800 11796480"/>
                <a:gd name="G29" fmla="sin 10800 11796480"/>
                <a:gd name="G30" fmla="sin 5400 11796480"/>
                <a:gd name="G31" fmla="+- G28 10800 0"/>
                <a:gd name="G32" fmla="+- G29 10800 0"/>
                <a:gd name="G33" fmla="+- G30 10800 0"/>
                <a:gd name="G34" fmla="?: G4 0 G31"/>
                <a:gd name="G35" fmla="?: 11796480 G34 0"/>
                <a:gd name="G36" fmla="?: G6 G35 G31"/>
                <a:gd name="G37" fmla="+- 21600 0 G36"/>
                <a:gd name="G38" fmla="?: G4 0 G33"/>
                <a:gd name="G39" fmla="?: 117964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700 w 21600"/>
                <a:gd name="T15" fmla="*/ 10800 h 21600"/>
                <a:gd name="T16" fmla="*/ 10800 w 21600"/>
                <a:gd name="T17" fmla="*/ 5400 h 21600"/>
                <a:gd name="T18" fmla="*/ 18900 w 21600"/>
                <a:gd name="T19" fmla="*/ 1080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400"/>
                    <a:pt x="16200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799"/>
                  </a:cubicBez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6631" name="Group 7"/>
          <p:cNvGrpSpPr>
            <a:grpSpLocks/>
          </p:cNvGrpSpPr>
          <p:nvPr/>
        </p:nvGrpSpPr>
        <p:grpSpPr bwMode="auto">
          <a:xfrm>
            <a:off x="1042988" y="4292600"/>
            <a:ext cx="1870075" cy="573088"/>
            <a:chOff x="657" y="2704"/>
            <a:chExt cx="1178" cy="361"/>
          </a:xfrm>
        </p:grpSpPr>
        <p:sp>
          <p:nvSpPr>
            <p:cNvPr id="26632" name="Rectangle 8"/>
            <p:cNvSpPr>
              <a:spLocks noChangeArrowheads="1"/>
            </p:cNvSpPr>
            <p:nvPr/>
          </p:nvSpPr>
          <p:spPr bwMode="auto">
            <a:xfrm>
              <a:off x="657" y="2704"/>
              <a:ext cx="1179" cy="362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>
              <a:off x="657" y="2764"/>
              <a:ext cx="117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4" name="Line 10"/>
            <p:cNvSpPr>
              <a:spLocks noChangeShapeType="1"/>
            </p:cNvSpPr>
            <p:nvPr/>
          </p:nvSpPr>
          <p:spPr bwMode="auto">
            <a:xfrm>
              <a:off x="657" y="2875"/>
              <a:ext cx="117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5" name="Line 11"/>
            <p:cNvSpPr>
              <a:spLocks noChangeShapeType="1"/>
            </p:cNvSpPr>
            <p:nvPr/>
          </p:nvSpPr>
          <p:spPr bwMode="auto">
            <a:xfrm>
              <a:off x="657" y="3021"/>
              <a:ext cx="117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>
              <a:off x="657" y="2920"/>
              <a:ext cx="1179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6637" name="Group 13"/>
          <p:cNvGrpSpPr>
            <a:grpSpLocks/>
          </p:cNvGrpSpPr>
          <p:nvPr/>
        </p:nvGrpSpPr>
        <p:grpSpPr bwMode="auto">
          <a:xfrm>
            <a:off x="3708400" y="3141663"/>
            <a:ext cx="1006475" cy="1727200"/>
            <a:chOff x="2336" y="1979"/>
            <a:chExt cx="634" cy="1088"/>
          </a:xfrm>
        </p:grpSpPr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>
              <a:off x="2336" y="3067"/>
              <a:ext cx="635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2450" y="2134"/>
              <a:ext cx="347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640" name="Group 16"/>
            <p:cNvGrpSpPr>
              <a:grpSpLocks/>
            </p:cNvGrpSpPr>
            <p:nvPr/>
          </p:nvGrpSpPr>
          <p:grpSpPr bwMode="auto">
            <a:xfrm>
              <a:off x="2336" y="1979"/>
              <a:ext cx="634" cy="1088"/>
              <a:chOff x="2336" y="1979"/>
              <a:chExt cx="634" cy="1088"/>
            </a:xfrm>
          </p:grpSpPr>
          <p:sp>
            <p:nvSpPr>
              <p:cNvPr id="26641" name="Line 17"/>
              <p:cNvSpPr>
                <a:spLocks noChangeShapeType="1"/>
              </p:cNvSpPr>
              <p:nvPr/>
            </p:nvSpPr>
            <p:spPr bwMode="auto">
              <a:xfrm flipV="1">
                <a:off x="2336" y="2133"/>
                <a:ext cx="114" cy="93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2" name="Line 18"/>
              <p:cNvSpPr>
                <a:spLocks noChangeShapeType="1"/>
              </p:cNvSpPr>
              <p:nvPr/>
            </p:nvSpPr>
            <p:spPr bwMode="auto">
              <a:xfrm flipH="1" flipV="1">
                <a:off x="2795" y="2133"/>
                <a:ext cx="177" cy="936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643" name="Rectangle 19"/>
              <p:cNvSpPr>
                <a:spLocks noChangeArrowheads="1"/>
              </p:cNvSpPr>
              <p:nvPr/>
            </p:nvSpPr>
            <p:spPr bwMode="auto">
              <a:xfrm>
                <a:off x="2591" y="1979"/>
                <a:ext cx="57" cy="155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26644" name="Group 20"/>
              <p:cNvGrpSpPr>
                <a:grpSpLocks/>
              </p:cNvGrpSpPr>
              <p:nvPr/>
            </p:nvGrpSpPr>
            <p:grpSpPr bwMode="auto">
              <a:xfrm>
                <a:off x="2438" y="2703"/>
                <a:ext cx="171" cy="363"/>
                <a:chOff x="2438" y="2703"/>
                <a:chExt cx="171" cy="363"/>
              </a:xfrm>
            </p:grpSpPr>
            <p:sp>
              <p:nvSpPr>
                <p:cNvPr id="26645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2438" y="2702"/>
                  <a:ext cx="115" cy="366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46" name="Line 22"/>
                <p:cNvSpPr>
                  <a:spLocks noChangeShapeType="1"/>
                </p:cNvSpPr>
                <p:nvPr/>
              </p:nvSpPr>
              <p:spPr bwMode="auto">
                <a:xfrm>
                  <a:off x="2553" y="2704"/>
                  <a:ext cx="57" cy="362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26647" name="Group 23"/>
              <p:cNvGrpSpPr>
                <a:grpSpLocks/>
              </p:cNvGrpSpPr>
              <p:nvPr/>
            </p:nvGrpSpPr>
            <p:grpSpPr bwMode="auto">
              <a:xfrm>
                <a:off x="2682" y="2703"/>
                <a:ext cx="171" cy="363"/>
                <a:chOff x="2682" y="2703"/>
                <a:chExt cx="171" cy="363"/>
              </a:xfrm>
            </p:grpSpPr>
            <p:sp>
              <p:nvSpPr>
                <p:cNvPr id="26648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682" y="2702"/>
                  <a:ext cx="115" cy="366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649" name="Line 25"/>
                <p:cNvSpPr>
                  <a:spLocks noChangeShapeType="1"/>
                </p:cNvSpPr>
                <p:nvPr/>
              </p:nvSpPr>
              <p:spPr bwMode="auto">
                <a:xfrm>
                  <a:off x="2797" y="2704"/>
                  <a:ext cx="57" cy="362"/>
                </a:xfrm>
                <a:prstGeom prst="line">
                  <a:avLst/>
                </a:prstGeom>
                <a:noFill/>
                <a:ln w="9360">
                  <a:solidFill>
                    <a:srgbClr val="00000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принадлежащий к тому же классу, что и отгадываемый</a:t>
            </a:r>
            <a:r>
              <a:rPr lang="ru-RU" sz="4000">
                <a:solidFill>
                  <a:srgbClr val="003399"/>
                </a:solidFill>
              </a:rPr>
              <a:t>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0"/>
            <a:ext cx="2667000" cy="199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192881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895600"/>
            <a:ext cx="22098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8263"/>
            <a:ext cx="8229600" cy="155575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u="sng">
                <a:solidFill>
                  <a:srgbClr val="339966"/>
                </a:solidFill>
              </a:rPr>
              <a:t>4. Какому компоненту операционной системы </a:t>
            </a:r>
            <a:r>
              <a:rPr lang="en-US" sz="3200" u="sng">
                <a:solidFill>
                  <a:srgbClr val="339966"/>
                </a:solidFill>
              </a:rPr>
              <a:t>Windows</a:t>
            </a:r>
            <a:r>
              <a:rPr lang="ru-RU" sz="3200" u="sng">
                <a:solidFill>
                  <a:srgbClr val="339966"/>
                </a:solidFill>
              </a:rPr>
              <a:t> соответствует рисунок?</a:t>
            </a:r>
          </a:p>
        </p:txBody>
      </p:sp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1905000" y="2895600"/>
            <a:ext cx="4875213" cy="1903413"/>
            <a:chOff x="1200" y="1824"/>
            <a:chExt cx="3071" cy="1199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1200" y="1824"/>
              <a:ext cx="3072" cy="12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1296" y="1920"/>
              <a:ext cx="96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1296" y="2832"/>
              <a:ext cx="96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4045" y="1929"/>
              <a:ext cx="96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4045" y="2832"/>
              <a:ext cx="96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>
                <a:solidFill>
                  <a:srgbClr val="003399"/>
                </a:solidFill>
              </a:rPr>
              <a:t>Словесные подсказки.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954213"/>
            <a:ext cx="8229600" cy="4525962"/>
          </a:xfrm>
          <a:ln/>
        </p:spPr>
        <p:txBody>
          <a:bodyPr lIns="90000" tIns="46800" rIns="90000" bIns="46800"/>
          <a:lstStyle/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Есть у каждого дома.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Имеет конечности.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Обычно деревянный.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За ним сидят.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На нем находится еда.</a:t>
            </a:r>
          </a:p>
          <a:p>
            <a:pPr marL="339725" indent="-339725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i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изображенный в других ракурсах: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09600" y="2971800"/>
            <a:ext cx="2438400" cy="1295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>
            <a:off x="3657600" y="3048000"/>
            <a:ext cx="2132013" cy="1217613"/>
            <a:chOff x="2304" y="1920"/>
            <a:chExt cx="1343" cy="767"/>
          </a:xfrm>
        </p:grpSpPr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2304" y="1920"/>
              <a:ext cx="1344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2352" y="2016"/>
              <a:ext cx="96" cy="672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3491" y="2016"/>
              <a:ext cx="96" cy="672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6477000" y="3048000"/>
            <a:ext cx="1065213" cy="1217613"/>
            <a:chOff x="4080" y="1920"/>
            <a:chExt cx="671" cy="767"/>
          </a:xfrm>
        </p:grpSpPr>
        <p:sp>
          <p:nvSpPr>
            <p:cNvPr id="30728" name="Rectangle 8"/>
            <p:cNvSpPr>
              <a:spLocks noChangeArrowheads="1"/>
            </p:cNvSpPr>
            <p:nvPr/>
          </p:nvSpPr>
          <p:spPr bwMode="auto">
            <a:xfrm>
              <a:off x="4080" y="1920"/>
              <a:ext cx="672" cy="96"/>
            </a:xfrm>
            <a:prstGeom prst="rect">
              <a:avLst/>
            </a:prstGeom>
            <a:solidFill>
              <a:srgbClr val="336699"/>
            </a:solidFill>
            <a:ln w="9360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4176" y="2016"/>
              <a:ext cx="96" cy="672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4560" y="2016"/>
              <a:ext cx="96" cy="672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принадлежащий к тому же классу, что и отгадываемый</a:t>
            </a:r>
            <a:r>
              <a:rPr lang="ru-RU" sz="4000">
                <a:solidFill>
                  <a:srgbClr val="003399"/>
                </a:solidFill>
              </a:rPr>
              <a:t>.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43200"/>
            <a:ext cx="2657475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895600"/>
            <a:ext cx="3124200" cy="233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 u="sng">
                <a:solidFill>
                  <a:srgbClr val="339966"/>
                </a:solidFill>
              </a:rPr>
              <a:t>5. Какой команде соответствует виртуальный аналог данного объекта?</a:t>
            </a:r>
          </a:p>
        </p:txBody>
      </p:sp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1676400" y="3581400"/>
            <a:ext cx="4621213" cy="377825"/>
            <a:chOff x="1056" y="2256"/>
            <a:chExt cx="2911" cy="238"/>
          </a:xfrm>
        </p:grpSpPr>
        <p:grpSp>
          <p:nvGrpSpPr>
            <p:cNvPr id="32771" name="Group 3"/>
            <p:cNvGrpSpPr>
              <a:grpSpLocks/>
            </p:cNvGrpSpPr>
            <p:nvPr/>
          </p:nvGrpSpPr>
          <p:grpSpPr bwMode="auto">
            <a:xfrm>
              <a:off x="1056" y="2256"/>
              <a:ext cx="2911" cy="238"/>
              <a:chOff x="1056" y="2256"/>
              <a:chExt cx="2911" cy="238"/>
            </a:xfrm>
          </p:grpSpPr>
          <p:sp>
            <p:nvSpPr>
              <p:cNvPr id="32772" name="Rectangle 4"/>
              <p:cNvSpPr>
                <a:spLocks noChangeArrowheads="1"/>
              </p:cNvSpPr>
              <p:nvPr/>
            </p:nvSpPr>
            <p:spPr bwMode="auto">
              <a:xfrm>
                <a:off x="1755" y="2256"/>
                <a:ext cx="1806" cy="239"/>
              </a:xfrm>
              <a:prstGeom prst="rect">
                <a:avLst/>
              </a:prstGeom>
              <a:solidFill>
                <a:srgbClr val="000000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773" name="Rectangle 5"/>
              <p:cNvSpPr>
                <a:spLocks noChangeArrowheads="1"/>
              </p:cNvSpPr>
              <p:nvPr/>
            </p:nvSpPr>
            <p:spPr bwMode="auto">
              <a:xfrm>
                <a:off x="3561" y="2311"/>
                <a:ext cx="408" cy="119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774" name="Rectangle 6"/>
              <p:cNvSpPr>
                <a:spLocks noChangeArrowheads="1"/>
              </p:cNvSpPr>
              <p:nvPr/>
            </p:nvSpPr>
            <p:spPr bwMode="auto">
              <a:xfrm flipV="1">
                <a:off x="1056" y="2308"/>
                <a:ext cx="699" cy="124"/>
              </a:xfrm>
              <a:prstGeom prst="rect">
                <a:avLst/>
              </a:prstGeom>
              <a:solidFill>
                <a:srgbClr val="BBE0E3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775" name="Line 7"/>
              <p:cNvSpPr>
                <a:spLocks noChangeShapeType="1"/>
              </p:cNvSpPr>
              <p:nvPr/>
            </p:nvSpPr>
            <p:spPr bwMode="auto">
              <a:xfrm>
                <a:off x="1547" y="2303"/>
                <a:ext cx="1" cy="119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76" name="Line 8"/>
            <p:cNvSpPr>
              <a:spLocks noChangeShapeType="1"/>
            </p:cNvSpPr>
            <p:nvPr/>
          </p:nvSpPr>
          <p:spPr bwMode="auto">
            <a:xfrm>
              <a:off x="3910" y="2311"/>
              <a:ext cx="1" cy="11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58775" y="0"/>
            <a:ext cx="8785225" cy="695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342900" indent="-342900"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00100" indent="-342900"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57300" indent="-342900"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342900"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71700" indent="-342900"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6289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861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5433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0005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533400" algn="l"/>
                <a:tab pos="-381000" algn="l"/>
                <a:tab pos="228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Какой магнитный носитель имеет форму пиццы?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Как зовут дирижера оркестра компьютерных устройств?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Оно есть как у файла, так и у человека.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Как долго хранится информация в постоянной памяти компьютера?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Сколько различных символов содержится в сообщении из двух символьного алфавита?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Когда «арбуз» меньше «яблока»?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Какой национальности был автор первого арифмометра, великий французский математик Блез Паскаль?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Как долго хранится информация в оперативной памяти компьютера?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Сколько времени вам потребуется для создания изображения в простейшем музыкальном редакторе?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нота, и язык программирования.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военный, и строительный, и системный в персональном компьютере.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семейный, и военный, и файловый.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на стадионе, и у круга, и на магнитном диске в персональном компьютере.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место для стоянки и разгрузки судов, и точка подключения внешних устройств к шине компьютера.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И город в Англии, и марка ружья, и разговорное название жесткого диска.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Как называется главная плата компьютера?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endParaRPr lang="ru-RU" b="1" i="1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600">
                <a:solidFill>
                  <a:srgbClr val="003399"/>
                </a:solidFill>
              </a:rPr>
              <a:t>Словесные подсказки.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800225"/>
            <a:ext cx="8229600" cy="4525963"/>
          </a:xfrm>
          <a:ln/>
        </p:spPr>
        <p:txBody>
          <a:bodyPr lIns="90000" tIns="46800" rIns="90000" bIns="46800"/>
          <a:lstStyle/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В настоящее время необходимость в нем отпала.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Боится пыли и влаги.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Помещается в карман.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На нем помещается не очень много информации.</a:t>
            </a:r>
          </a:p>
          <a:p>
            <a:pPr marL="339725" indent="-339725">
              <a:buClr>
                <a:srgbClr val="00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i="1">
                <a:solidFill>
                  <a:srgbClr val="003399"/>
                </a:solidFill>
              </a:rPr>
              <a:t>Вставляется в дисковод.</a:t>
            </a:r>
          </a:p>
          <a:p>
            <a:pPr marL="339725" indent="-339725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ru-RU" i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изображенный в других ракурсах:</a:t>
            </a:r>
          </a:p>
        </p:txBody>
      </p:sp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4859338" y="2879725"/>
            <a:ext cx="2589212" cy="2665413"/>
            <a:chOff x="3061" y="1814"/>
            <a:chExt cx="1631" cy="1679"/>
          </a:xfrm>
        </p:grpSpPr>
        <p:sp>
          <p:nvSpPr>
            <p:cNvPr id="34819" name="AutoShape 3"/>
            <p:cNvSpPr>
              <a:spLocks noChangeArrowheads="1"/>
            </p:cNvSpPr>
            <p:nvPr/>
          </p:nvSpPr>
          <p:spPr bwMode="auto">
            <a:xfrm>
              <a:off x="3061" y="1814"/>
              <a:ext cx="1632" cy="1680"/>
            </a:xfrm>
            <a:prstGeom prst="flowChartAlternate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0" name="AutoShape 4"/>
            <p:cNvSpPr>
              <a:spLocks noChangeArrowheads="1"/>
            </p:cNvSpPr>
            <p:nvPr/>
          </p:nvSpPr>
          <p:spPr bwMode="auto">
            <a:xfrm>
              <a:off x="3493" y="2918"/>
              <a:ext cx="768" cy="576"/>
            </a:xfrm>
            <a:prstGeom prst="flowChartAlternateProcess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1" name="Rectangle 5"/>
            <p:cNvSpPr>
              <a:spLocks noChangeArrowheads="1"/>
            </p:cNvSpPr>
            <p:nvPr/>
          </p:nvSpPr>
          <p:spPr bwMode="auto">
            <a:xfrm>
              <a:off x="3637" y="3014"/>
              <a:ext cx="192" cy="384"/>
            </a:xfrm>
            <a:prstGeom prst="rect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3158" y="1958"/>
              <a:ext cx="144" cy="96"/>
            </a:xfrm>
            <a:prstGeom prst="rect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3" name="Rectangle 7"/>
            <p:cNvSpPr>
              <a:spLocks noChangeArrowheads="1"/>
            </p:cNvSpPr>
            <p:nvPr/>
          </p:nvSpPr>
          <p:spPr bwMode="auto">
            <a:xfrm>
              <a:off x="4454" y="1958"/>
              <a:ext cx="144" cy="96"/>
            </a:xfrm>
            <a:prstGeom prst="rect">
              <a:avLst/>
            </a:prstGeom>
            <a:solidFill>
              <a:srgbClr val="80808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4824" name="Group 8"/>
          <p:cNvGrpSpPr>
            <a:grpSpLocks/>
          </p:cNvGrpSpPr>
          <p:nvPr/>
        </p:nvGrpSpPr>
        <p:grpSpPr bwMode="auto">
          <a:xfrm>
            <a:off x="1347788" y="4167188"/>
            <a:ext cx="2970212" cy="150812"/>
            <a:chOff x="849" y="2625"/>
            <a:chExt cx="1871" cy="95"/>
          </a:xfrm>
        </p:grpSpPr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849" y="2625"/>
              <a:ext cx="1872" cy="96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1041" y="2625"/>
              <a:ext cx="1536" cy="96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0825"/>
            <a:ext cx="8229600" cy="1190625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3200">
                <a:solidFill>
                  <a:srgbClr val="003399"/>
                </a:solidFill>
              </a:rPr>
              <a:t>Объект, принадлежащий к тому же классу, что и отгадываемый</a:t>
            </a:r>
            <a:r>
              <a:rPr lang="ru-RU" sz="4000">
                <a:solidFill>
                  <a:srgbClr val="003399"/>
                </a:solidFill>
              </a:rPr>
              <a:t>.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14600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208438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563" y="2325688"/>
            <a:ext cx="3189287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184150"/>
            <a:ext cx="7807325" cy="1779588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>
                <a:solidFill>
                  <a:srgbClr val="000080"/>
                </a:solidFill>
              </a:rPr>
              <a:t>КОНКУРС 4</a:t>
            </a:r>
            <a:r>
              <a:rPr lang="ru-RU"/>
              <a:t/>
            </a:r>
            <a:br>
              <a:rPr lang="ru-RU"/>
            </a:br>
            <a:r>
              <a:rPr lang="ru-RU" sz="3200">
                <a:solidFill>
                  <a:srgbClr val="008080"/>
                </a:solidFill>
              </a:rPr>
              <a:t>«Словолов» </a:t>
            </a:r>
            <a:br>
              <a:rPr lang="ru-RU" sz="3200">
                <a:solidFill>
                  <a:srgbClr val="008080"/>
                </a:solidFill>
              </a:rPr>
            </a:br>
            <a:r>
              <a:rPr lang="ru-RU" sz="1300" i="1"/>
              <a:t/>
            </a:r>
            <a:br>
              <a:rPr lang="ru-RU" sz="1300" i="1"/>
            </a:br>
            <a:endParaRPr lang="ru-RU" sz="1300" i="1"/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60363" y="2298700"/>
            <a:ext cx="828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Найдите как можно больше слов, имеющих отношение к персональному компьютеру. Двигаться можно вниз, вправо и вверх. Каждое слово принесет команде 1 балл.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89" name="Group 1"/>
          <p:cNvGraphicFramePr>
            <a:graphicFrameLocks noGrp="1"/>
          </p:cNvGraphicFramePr>
          <p:nvPr/>
        </p:nvGraphicFramePr>
        <p:xfrm>
          <a:off x="1049338" y="446088"/>
          <a:ext cx="6759575" cy="5992817"/>
        </p:xfrm>
        <a:graphic>
          <a:graphicData uri="http://schemas.openxmlformats.org/drawingml/2006/table">
            <a:tbl>
              <a:tblPr/>
              <a:tblGrid>
                <a:gridCol w="554037"/>
                <a:gridCol w="681038"/>
                <a:gridCol w="682625"/>
                <a:gridCol w="682625"/>
                <a:gridCol w="682625"/>
                <a:gridCol w="690562"/>
                <a:gridCol w="727075"/>
                <a:gridCol w="690563"/>
                <a:gridCol w="682625"/>
                <a:gridCol w="685800"/>
              </a:tblGrid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д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ь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ю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в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ч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д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ы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э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ш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ц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ш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6425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ь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я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3" name="Group 1"/>
          <p:cNvGraphicFramePr>
            <a:graphicFrameLocks noGrp="1"/>
          </p:cNvGraphicFramePr>
          <p:nvPr/>
        </p:nvGraphicFramePr>
        <p:xfrm>
          <a:off x="1119188" y="444500"/>
          <a:ext cx="6759575" cy="5992817"/>
        </p:xfrm>
        <a:graphic>
          <a:graphicData uri="http://schemas.openxmlformats.org/drawingml/2006/table">
            <a:tbl>
              <a:tblPr/>
              <a:tblGrid>
                <a:gridCol w="554037"/>
                <a:gridCol w="681038"/>
                <a:gridCol w="682625"/>
                <a:gridCol w="682625"/>
                <a:gridCol w="682625"/>
                <a:gridCol w="690562"/>
                <a:gridCol w="727075"/>
                <a:gridCol w="690563"/>
                <a:gridCol w="682625"/>
                <a:gridCol w="685800"/>
              </a:tblGrid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д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ь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ю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в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ч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п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д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л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ы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у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б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м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н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к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э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ш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и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ц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ш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06425"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ь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а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т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е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с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о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р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3000"/>
                        </a:lnSpc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Lucida Sans Unicode" panose="020B0602030504020204" pitchFamily="34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89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я</a:t>
                      </a:r>
                    </a:p>
                  </a:txBody>
                  <a:tcPr marL="90000" marR="90000" marT="85608" marB="46800" horzOverflow="overflow">
                    <a:lnL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9234" name="Picture 3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539750"/>
            <a:ext cx="6480175" cy="594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184150"/>
            <a:ext cx="7807325" cy="1779588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>
                <a:solidFill>
                  <a:srgbClr val="000080"/>
                </a:solidFill>
              </a:rPr>
              <a:t>КОНКУРС 5</a:t>
            </a:r>
            <a:r>
              <a:rPr lang="ru-RU"/>
              <a:t/>
            </a:r>
            <a:br>
              <a:rPr lang="ru-RU"/>
            </a:br>
            <a:r>
              <a:rPr lang="ru-RU" sz="3200">
                <a:solidFill>
                  <a:srgbClr val="008080"/>
                </a:solidFill>
              </a:rPr>
              <a:t>«Переливашка»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60363" y="2298700"/>
            <a:ext cx="828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ru-RU" sz="3200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Имеются 3 сосуда – 8, 3 и 5 литров. Разлить воду по 4 литра, используя только данные сосуды.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accent2"/>
                </a:solidFill>
              </a:rPr>
              <a:t>«Переливашка»</a:t>
            </a:r>
          </a:p>
        </p:txBody>
      </p:sp>
      <p:pic>
        <p:nvPicPr>
          <p:cNvPr id="77828" name="Picture 4" descr="perelivashka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2988" y="1844675"/>
            <a:ext cx="6948487" cy="47275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subTitle"/>
          </p:nvPr>
        </p:nvSpPr>
        <p:spPr>
          <a:xfrm>
            <a:off x="671513" y="1951038"/>
            <a:ext cx="7808912" cy="4437062"/>
          </a:xfrm>
          <a:ln/>
        </p:spPr>
        <p:txBody>
          <a:bodyPr tIns="34020"/>
          <a:lstStyle/>
          <a:p>
            <a: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5400" i="1">
                <a:solidFill>
                  <a:srgbClr val="008080"/>
                </a:solidFill>
                <a:latin typeface="Times New Roman" panose="02020603050405020304" pitchFamily="18" charset="0"/>
              </a:rPr>
              <a:t>Удачи и успехов!!!</a:t>
            </a:r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2728912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clrChange>
                      <a:clrFrom>
                        <a:srgbClr val="FFFFFF"/>
                      </a:clrFrom>
                      <a:clrTo>
                        <a:srgbClr val="FFFFFF">
                          <a:alpha val="0"/>
                        </a:srgbClr>
                      </a:clrTo>
                    </a:clrChange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1">
                <a:solidFill>
                  <a:srgbClr val="008080"/>
                </a:solidFill>
              </a:rPr>
              <a:t>Список литературы:</a:t>
            </a:r>
            <a:endParaRPr lang="ru-RU" i="1">
              <a:solidFill>
                <a:srgbClr val="008080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400">
                <a:solidFill>
                  <a:srgbClr val="000099"/>
                </a:solidFill>
              </a:rPr>
              <a:t>Занимательные задачи по информатике. Задачник. Л.Л. Босова, А.Ю. Босова, Ю.Г. Коломенская.</a:t>
            </a:r>
          </a:p>
          <a:p>
            <a:pPr marL="609600" indent="-609600"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400">
                <a:solidFill>
                  <a:srgbClr val="000099"/>
                </a:solidFill>
              </a:rPr>
              <a:t>Информатика в увлекательных задачах. Д.М. Златопольский. Библиотечка «Первого сентября»,  2009 г.</a:t>
            </a:r>
          </a:p>
          <a:p>
            <a:pPr marL="609600" indent="-609600"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400">
                <a:solidFill>
                  <a:srgbClr val="000099"/>
                </a:solidFill>
              </a:rPr>
              <a:t>Занимательные задачи и ребусы по информатике. А.А. Зубрилин. «Информатика в школе», №3-2007. </a:t>
            </a:r>
          </a:p>
          <a:p>
            <a:pPr marL="609600" indent="-609600"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400">
                <a:solidFill>
                  <a:srgbClr val="000099"/>
                </a:solidFill>
              </a:rPr>
              <a:t>ПМК “Роботландия”. А.А. Дуванов</a:t>
            </a:r>
            <a:r>
              <a:rPr lang="en-US" sz="2400">
                <a:solidFill>
                  <a:srgbClr val="000099"/>
                </a:solidFill>
              </a:rPr>
              <a:t>,</a:t>
            </a:r>
            <a:r>
              <a:rPr lang="ru-RU" sz="2400">
                <a:solidFill>
                  <a:srgbClr val="000099"/>
                </a:solidFill>
              </a:rPr>
              <a:t> 2007 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827088" y="1700213"/>
            <a:ext cx="78486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6289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861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5433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000500" indent="-3429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b="1" i="1">
                <a:solidFill>
                  <a:srgbClr val="000099"/>
                </a:solidFill>
              </a:rPr>
              <a:t> </a:t>
            </a:r>
            <a:r>
              <a:rPr lang="ru-RU" sz="2000" b="1" i="1">
                <a:solidFill>
                  <a:srgbClr val="000099"/>
                </a:solidFill>
              </a:rPr>
              <a:t>Жесткий, компакт-диски.</a:t>
            </a:r>
            <a:r>
              <a:rPr lang="ru-RU" sz="2000" b="1">
                <a:solidFill>
                  <a:srgbClr val="000099"/>
                </a:solidFill>
              </a:rPr>
              <a:t>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Операционная система.</a:t>
            </a:r>
            <a:r>
              <a:rPr lang="ru-RU" sz="2000" b="1">
                <a:solidFill>
                  <a:srgbClr val="000099"/>
                </a:solidFill>
              </a:rPr>
              <a:t>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Имя.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До перезаписи или вечно.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Два.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Когда сравниваем количество букв в словах.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Француз.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До выключения компьютера.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Нельзя создать рисунок в музыкальном редакторе.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СИ.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>
                <a:solidFill>
                  <a:srgbClr val="000099"/>
                </a:solidFill>
              </a:rPr>
              <a:t> Б</a:t>
            </a:r>
            <a:r>
              <a:rPr lang="ru-RU" sz="2000" b="1" i="1">
                <a:solidFill>
                  <a:srgbClr val="000099"/>
                </a:solidFill>
              </a:rPr>
              <a:t>лок. 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Архив.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Сектор</a:t>
            </a:r>
            <a:r>
              <a:rPr lang="ru-RU" sz="2000" b="1">
                <a:solidFill>
                  <a:srgbClr val="000099"/>
                </a:solidFill>
              </a:rPr>
              <a:t>. 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>
                <a:solidFill>
                  <a:srgbClr val="000099"/>
                </a:solidFill>
              </a:rPr>
              <a:t> </a:t>
            </a:r>
            <a:r>
              <a:rPr lang="ru-RU" sz="2000" b="1" i="1">
                <a:solidFill>
                  <a:srgbClr val="000099"/>
                </a:solidFill>
              </a:rPr>
              <a:t>Порт</a:t>
            </a:r>
            <a:r>
              <a:rPr lang="ru-RU" sz="2000" b="1">
                <a:solidFill>
                  <a:srgbClr val="000099"/>
                </a:solidFill>
              </a:rPr>
              <a:t>.</a:t>
            </a: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Винчестер.</a:t>
            </a:r>
            <a:endParaRPr lang="ru-RU" sz="2000" b="1">
              <a:solidFill>
                <a:srgbClr val="000099"/>
              </a:solidFill>
            </a:endParaRPr>
          </a:p>
          <a:p>
            <a:pPr>
              <a:buClr>
                <a:srgbClr val="000099"/>
              </a:buClr>
              <a:buFont typeface="Times New Roman" panose="02020603050405020304" pitchFamily="18" charset="0"/>
              <a:buAutoNum type="arabicPeriod"/>
            </a:pPr>
            <a:r>
              <a:rPr lang="ru-RU" sz="2000" b="1" i="1">
                <a:solidFill>
                  <a:srgbClr val="000099"/>
                </a:solidFill>
              </a:rPr>
              <a:t> Материнская.</a:t>
            </a:r>
            <a:r>
              <a:rPr lang="ru-RU" sz="2000" b="1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algn="ctr" hangingPunct="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457200"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914400"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1371600"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1828800" algn="ctr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 b="1">
                <a:solidFill>
                  <a:srgbClr val="333333"/>
                </a:solidFill>
                <a:latin typeface="Arial" panose="020B0604020202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sz="4000" i="1">
                <a:solidFill>
                  <a:srgbClr val="333399"/>
                </a:solidFill>
              </a:rPr>
              <a:t>Ответы на вопросы</a:t>
            </a: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71513" y="184150"/>
            <a:ext cx="7807325" cy="1779588"/>
          </a:xfrm>
          <a:ln/>
        </p:spPr>
        <p:txBody>
          <a:bodyPr tIns="2116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400">
                <a:solidFill>
                  <a:srgbClr val="000080"/>
                </a:solidFill>
              </a:rPr>
              <a:t>КОНКУРС 2</a:t>
            </a:r>
            <a:r>
              <a:rPr lang="ru-RU"/>
              <a:t/>
            </a:r>
            <a:br>
              <a:rPr lang="ru-RU"/>
            </a:br>
            <a:r>
              <a:rPr lang="ru-RU" sz="3200">
                <a:solidFill>
                  <a:srgbClr val="008080"/>
                </a:solidFill>
              </a:rPr>
              <a:t>«Анаграмма, или  переставь буквы и получи слово»</a:t>
            </a:r>
            <a:br>
              <a:rPr lang="ru-RU" sz="3200">
                <a:solidFill>
                  <a:srgbClr val="008080"/>
                </a:solidFill>
              </a:rPr>
            </a:br>
            <a:r>
              <a:rPr lang="ru-RU" sz="1300" i="1"/>
              <a:t/>
            </a:r>
            <a:br>
              <a:rPr lang="ru-RU" sz="1300" i="1"/>
            </a:br>
            <a:endParaRPr lang="ru-RU" sz="1300" i="1"/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39750" y="1800225"/>
            <a:ext cx="828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3000"/>
              </a:lnSpc>
            </a:pPr>
            <a:r>
              <a:rPr lang="ru-RU" sz="2800" b="1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Переставьте буквы так, чтобы получились слова, связанные с темой, указанной в заголовке задания. </a:t>
            </a:r>
          </a:p>
          <a:p>
            <a:pPr algn="ctr">
              <a:lnSpc>
                <a:spcPct val="93000"/>
              </a:lnSpc>
            </a:pPr>
            <a:endParaRPr lang="ru-RU" sz="2800" b="1" i="1">
              <a:solidFill>
                <a:srgbClr val="000080"/>
              </a:solidFill>
              <a:ea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ctr">
              <a:lnSpc>
                <a:spcPct val="93000"/>
              </a:lnSpc>
            </a:pPr>
            <a:r>
              <a:rPr lang="ru-RU" sz="2800" b="1" i="1">
                <a:solidFill>
                  <a:srgbClr val="000080"/>
                </a:solidFill>
                <a:ea typeface="Lucida Sans Unicode" panose="020B0602030504020204" pitchFamily="34" charset="0"/>
                <a:cs typeface="Lucida Sans Unicode" panose="020B0602030504020204" pitchFamily="34" charset="0"/>
              </a:rPr>
              <a:t>Задание показывается целиком, чья команда быстрее справится с ним, получает 5 баллов.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u="sng">
                <a:solidFill>
                  <a:srgbClr val="009999"/>
                </a:solidFill>
              </a:rPr>
              <a:t>Задание 1</a:t>
            </a:r>
            <a:r>
              <a:rPr lang="ru-RU" sz="2800" u="sng"/>
              <a:t> </a:t>
            </a:r>
            <a:r>
              <a:rPr lang="en-US" sz="4000" u="sng"/>
              <a:t/>
            </a:r>
            <a:br>
              <a:rPr lang="en-US" sz="4000" u="sng"/>
            </a:br>
            <a:r>
              <a:rPr lang="ru-RU" sz="4000" i="1">
                <a:solidFill>
                  <a:srgbClr val="333399"/>
                </a:solidFill>
              </a:rPr>
              <a:t>Элементы компьютера</a:t>
            </a:r>
            <a:r>
              <a:rPr lang="ru-RU" sz="4000"/>
              <a:t>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1979613"/>
            <a:ext cx="8229600" cy="4859337"/>
          </a:xfrm>
          <a:ln/>
        </p:spPr>
        <p:txBody>
          <a:bodyPr lIns="90000" tIns="46800" rIns="90000" bIns="46800"/>
          <a:lstStyle/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Тиромон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Россоцерп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Скойджит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Шакым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Терриптн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Алатувикра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Тьмапя</a:t>
            </a:r>
          </a:p>
          <a:p>
            <a:pPr marL="2414588" indent="-258763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Момед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i="1">
                <a:solidFill>
                  <a:srgbClr val="333399"/>
                </a:solidFill>
              </a:rPr>
              <a:t>Элементы компьютера</a:t>
            </a:r>
            <a:r>
              <a:rPr lang="ru-RU" sz="4000"/>
              <a:t> </a:t>
            </a:r>
            <a:br>
              <a:rPr lang="ru-RU" sz="4000"/>
            </a:br>
            <a:r>
              <a:rPr lang="ru-RU" sz="2400"/>
              <a:t>правильный ответ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1163" y="2133600"/>
            <a:ext cx="8229600" cy="4525963"/>
          </a:xfrm>
          <a:ln/>
        </p:spPr>
        <p:txBody>
          <a:bodyPr lIns="90000" tIns="46800" rIns="90000" bIns="46800"/>
          <a:lstStyle/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Монитор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Процессор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Джойстик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Мышка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Принтер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Клавиатура 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Память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b="1">
                <a:solidFill>
                  <a:srgbClr val="333399"/>
                </a:solidFill>
              </a:rPr>
              <a:t>Модем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u="sng">
                <a:solidFill>
                  <a:srgbClr val="009999"/>
                </a:solidFill>
              </a:rPr>
              <a:t>Задание 2</a:t>
            </a:r>
            <a:r>
              <a:rPr lang="ru-RU" sz="2800"/>
              <a:t> </a:t>
            </a:r>
            <a:r>
              <a:rPr lang="en-US" sz="4000"/>
              <a:t/>
            </a:r>
            <a:br>
              <a:rPr lang="en-US" sz="4000"/>
            </a:br>
            <a:r>
              <a:rPr lang="ru-RU" sz="4000" i="1">
                <a:solidFill>
                  <a:srgbClr val="333399"/>
                </a:solidFill>
              </a:rPr>
              <a:t>Элементы мультимедиа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2332038"/>
            <a:ext cx="8229600" cy="3041650"/>
          </a:xfrm>
          <a:ln/>
        </p:spPr>
        <p:txBody>
          <a:bodyPr lIns="90000" tIns="46800" rIns="90000" bIns="46800"/>
          <a:lstStyle/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Кувз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Иведо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Стект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Фикарга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 lIns="90000" tIns="46800" rIns="90000" bIns="46800"/>
          <a:lstStyle/>
          <a:p>
            <a:pPr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i="1">
                <a:solidFill>
                  <a:srgbClr val="333399"/>
                </a:solidFill>
              </a:rPr>
              <a:t>Элементы мультимедиа </a:t>
            </a:r>
            <a:br>
              <a:rPr lang="ru-RU" sz="4000" i="1">
                <a:solidFill>
                  <a:srgbClr val="333399"/>
                </a:solidFill>
              </a:rPr>
            </a:br>
            <a:r>
              <a:rPr lang="ru-RU" sz="2400"/>
              <a:t>правильный ответ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90550" y="2339975"/>
            <a:ext cx="8229600" cy="3968750"/>
          </a:xfrm>
          <a:ln/>
        </p:spPr>
        <p:txBody>
          <a:bodyPr lIns="90000" tIns="46800" rIns="90000" bIns="46800"/>
          <a:lstStyle/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Звук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Видео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Текст</a:t>
            </a:r>
          </a:p>
          <a:p>
            <a:pPr marL="2514600" indent="-358775">
              <a:buClr>
                <a:srgbClr val="333399"/>
              </a:buClr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4000" b="1">
                <a:solidFill>
                  <a:srgbClr val="333399"/>
                </a:solidFill>
              </a:rPr>
              <a:t>Графика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1052</Words>
  <Application>Microsoft Office PowerPoint</Application>
  <PresentationFormat>Экран (4:3)</PresentationFormat>
  <Paragraphs>358</Paragraphs>
  <Slides>39</Slides>
  <Notes>35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9" baseType="lpstr">
      <vt:lpstr>Arial</vt:lpstr>
      <vt:lpstr>Times New Roman</vt:lpstr>
      <vt:lpstr>Lucida Sans Unicode</vt:lpstr>
      <vt:lpstr>Wingdings</vt:lpstr>
      <vt:lpstr>Courier New</vt:lpstr>
      <vt:lpstr>Оформление по умолчанию</vt:lpstr>
      <vt:lpstr>Оформление по умолчанию</vt:lpstr>
      <vt:lpstr>Оформление по умолчанию</vt:lpstr>
      <vt:lpstr>Оформление по умолчанию</vt:lpstr>
      <vt:lpstr>Adobe Photoshop Image</vt:lpstr>
      <vt:lpstr>Презентация PowerPoint</vt:lpstr>
      <vt:lpstr>КОНКУРС 1 «Самый  умный»  </vt:lpstr>
      <vt:lpstr>Презентация PowerPoint</vt:lpstr>
      <vt:lpstr>Презентация PowerPoint</vt:lpstr>
      <vt:lpstr>КОНКУРС 2 «Анаграмма, или  переставь буквы и получи слово»  </vt:lpstr>
      <vt:lpstr>Задание 1  Элементы компьютера </vt:lpstr>
      <vt:lpstr>Элементы компьютера  правильный ответ</vt:lpstr>
      <vt:lpstr>Задание 2  Элементы мультимедиа</vt:lpstr>
      <vt:lpstr>Элементы мультимедиа  правильный ответ</vt:lpstr>
      <vt:lpstr>Задание 3  Разные термины</vt:lpstr>
      <vt:lpstr>Разные термины  правильный ответ</vt:lpstr>
      <vt:lpstr>КОНКУРС 3 «Ответ ищи в рисунках»   </vt:lpstr>
      <vt:lpstr>1.Какому объекту операционной системы Windows соответствует рисунок?</vt:lpstr>
      <vt:lpstr>Словесные подсказки:</vt:lpstr>
      <vt:lpstr>Объект, изображенный в других ракурсах:</vt:lpstr>
      <vt:lpstr>Объект, принадлежащий к тому же классу, что и отгадываемый.</vt:lpstr>
      <vt:lpstr>2. Какому объекту операционной системы Windows соответствует рисунок?</vt:lpstr>
      <vt:lpstr>Словесные подсказки. </vt:lpstr>
      <vt:lpstr>Объект, изображенный в других ракурсах:</vt:lpstr>
      <vt:lpstr>Объект, принадлежащий к тому же классу, что и отгадываемый.</vt:lpstr>
      <vt:lpstr>3. Какому объекту операционной системы Windows и команде многих прикладных программ соответствует рисунок?</vt:lpstr>
      <vt:lpstr>Словесные подсказки.</vt:lpstr>
      <vt:lpstr>Объект, изображенный в других ракурсах:</vt:lpstr>
      <vt:lpstr>Объект, принадлежащий к тому же классу, что и отгадываемый.</vt:lpstr>
      <vt:lpstr>4. Какому компоненту операционной системы Windows соответствует рисунок?</vt:lpstr>
      <vt:lpstr>Словесные подсказки.</vt:lpstr>
      <vt:lpstr>Объект, изображенный в других ракурсах:</vt:lpstr>
      <vt:lpstr>Объект, принадлежащий к тому же классу, что и отгадываемый.</vt:lpstr>
      <vt:lpstr>5. Какой команде соответствует виртуальный аналог данного объекта?</vt:lpstr>
      <vt:lpstr>Словесные подсказки.</vt:lpstr>
      <vt:lpstr>Объект, изображенный в других ракурсах:</vt:lpstr>
      <vt:lpstr>Объект, принадлежащий к тому же классу, что и отгадываемый.</vt:lpstr>
      <vt:lpstr>КОНКУРС 4 «Словолов»   </vt:lpstr>
      <vt:lpstr>Презентация PowerPoint</vt:lpstr>
      <vt:lpstr>Презентация PowerPoint</vt:lpstr>
      <vt:lpstr>КОНКУРС 5 «Переливашка»</vt:lpstr>
      <vt:lpstr>«Переливашка»</vt:lpstr>
      <vt:lpstr>Презентация PowerPoint</vt:lpstr>
      <vt:lpstr>Список литературы: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1.Какому объекту операционной системы Windows соответствует рисунок?</dc:title>
  <dc:creator>Test1</dc:creator>
  <cp:lastModifiedBy>Oleg</cp:lastModifiedBy>
  <cp:revision>22</cp:revision>
  <cp:lastPrinted>1601-01-01T00:00:00Z</cp:lastPrinted>
  <dcterms:created xsi:type="dcterms:W3CDTF">2008-04-11T06:20:20Z</dcterms:created>
  <dcterms:modified xsi:type="dcterms:W3CDTF">2017-01-11T16:37:39Z</dcterms:modified>
</cp:coreProperties>
</file>