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7" r:id="rId3"/>
    <p:sldId id="278" r:id="rId4"/>
    <p:sldId id="257" r:id="rId5"/>
    <p:sldId id="261" r:id="rId6"/>
    <p:sldId id="259" r:id="rId7"/>
    <p:sldId id="260" r:id="rId8"/>
    <p:sldId id="264" r:id="rId9"/>
    <p:sldId id="263" r:id="rId10"/>
    <p:sldId id="266" r:id="rId11"/>
    <p:sldId id="268" r:id="rId12"/>
    <p:sldId id="269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4F3D-7FBF-4A0D-BFF8-0BC13FA2AFB3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D96B-A0FE-4E85-B6C2-EBD0973C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8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77F052-34C0-4F40-A704-638587F8B6A0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FCA4A4-F961-4F81-A30D-E480773BD6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arasputye.ru/archives/3158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5%D0%B1%D1%91%D0%BD%D0%BE%D0%BA" TargetMode="External"/><Relationship Id="rId2" Type="http://schemas.openxmlformats.org/officeDocument/2006/relationships/hyperlink" Target="https://ru.wikipedia.org/wiki/%D0%9C%D1%83%D0%BB%D1%8C%D1%82%D1%84%D0%B8%D0%BB%D1%8C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3%D0%B4%D0%B8%D1%82%D0%BE%D1%80%D0%B8%D1%8F" TargetMode="External"/><Relationship Id="rId5" Type="http://schemas.openxmlformats.org/officeDocument/2006/relationships/hyperlink" Target="https://ru.wikipedia.org/wiki/%D0%92%D0%B7%D1%80%D0%BE%D1%81%D0%BB%D1%8B%D0%B9" TargetMode="External"/><Relationship Id="rId4" Type="http://schemas.openxmlformats.org/officeDocument/2006/relationships/hyperlink" Target="https://ru.wikipedia.org/wiki/%D0%9F%D0%BE%D0%B4%D1%80%D0%BE%D1%81%D1%82%D0%BE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но 2 8"/>
          <p:cNvSpPr/>
          <p:nvPr/>
        </p:nvSpPr>
        <p:spPr>
          <a:xfrm>
            <a:off x="1187624" y="980728"/>
            <a:ext cx="6912768" cy="26642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94935"/>
            <a:ext cx="6912768" cy="1058001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Родительское собрание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501008"/>
            <a:ext cx="6373192" cy="223224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4600" b="1" i="1" dirty="0" smtClean="0">
                <a:solidFill>
                  <a:srgbClr val="FF0000"/>
                </a:solidFill>
              </a:rPr>
              <a:t>«Как аниме действует на психику детей»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Подготовила и провела 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Педагог-психолог КГУ «ООШ села Камышенка»</a:t>
            </a:r>
          </a:p>
          <a:p>
            <a:pPr algn="r"/>
            <a:r>
              <a:rPr lang="ru-RU" b="1" i="1" dirty="0" err="1" smtClean="0">
                <a:solidFill>
                  <a:srgbClr val="7030A0"/>
                </a:solidFill>
              </a:rPr>
              <a:t>Гречкина</a:t>
            </a:r>
            <a:r>
              <a:rPr lang="ru-RU" b="1" i="1" dirty="0" smtClean="0">
                <a:solidFill>
                  <a:srgbClr val="7030A0"/>
                </a:solidFill>
              </a:rPr>
              <a:t> Людмила Александровна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5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-252536" y="548680"/>
            <a:ext cx="9793088" cy="18505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Агрессия и жестокость</a:t>
            </a:r>
            <a:endParaRPr lang="ru-RU" dirty="0"/>
          </a:p>
        </p:txBody>
      </p:sp>
      <p:pic>
        <p:nvPicPr>
          <p:cNvPr id="5" name="Объект 4" descr="https://narasputye.ru/wp-content/uploads/2018/11/uVggDgkQkcE-233x30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31236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narasputye.ru/wp-content/uploads/2018/11/%D0%9D%D0%BE%D0%B2%D1%8B%D0%B9-%D1%82%D0%BE%D1%87%D0%B5%D1%87%D0%BD%D1%8B%D0%B9-%D1%80%D0%B8%D1%81%D1%83%D0%BD%D0%BE%D0%BA-2-289x3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38437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4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Агрессия </a:t>
            </a:r>
            <a:r>
              <a:rPr lang="ru-RU" sz="2200" dirty="0">
                <a:solidFill>
                  <a:srgbClr val="FF0000"/>
                </a:solidFill>
              </a:rPr>
              <a:t>и жестокость</a:t>
            </a:r>
            <a:r>
              <a:rPr lang="ru-RU" sz="2200" dirty="0"/>
              <a:t>. </a:t>
            </a:r>
            <a:r>
              <a:rPr lang="ru-RU" sz="2200" dirty="0">
                <a:solidFill>
                  <a:srgbClr val="FF0000"/>
                </a:solidFill>
              </a:rPr>
              <a:t>Показывается страдание людей, боль, лужи крови и т.д.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Например, в аниме «Стальной алхимик» братья хотели воскресить свою маму. В результате чего старший брат остался без руки и ноги. А у младшего брата осталась только душа, которую приковали к доспехам. В аниме «</a:t>
            </a:r>
            <a:r>
              <a:rPr lang="ru-RU" sz="2200" dirty="0" err="1">
                <a:solidFill>
                  <a:srgbClr val="FF0000"/>
                </a:solidFill>
              </a:rPr>
              <a:t>Альфийская</a:t>
            </a:r>
            <a:r>
              <a:rPr lang="ru-RU" sz="2200" dirty="0">
                <a:solidFill>
                  <a:srgbClr val="FF0000"/>
                </a:solidFill>
              </a:rPr>
              <a:t> песнь» постоянно кого-то убивают, а главный герой влюбляется в убийцу своих родителей.</a:t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narasputye.ru/wp-content/uploads/2018/11/%D0%9D%D0%BE%D0%B2%D1%8B%D0%B9-%D1%82%D0%BE%D1%87%D0%B5%D1%87%D0%BD%D1%8B%D0%B9-%D1%80%D0%B8%D1%81%D1%83%D0%BD%D0%BE%D0%BA-14-219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240360" cy="41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narasputye.ru/wp-content/uploads/2018/11/9HkqaID-T6k-214x3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603351" cy="376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narasputye.ru/wp-content/uploads/2018/11/%D0%9D%D0%BE%D0%B2%D1%8B%D0%B9-%D1%82%D0%BE%D1%87%D0%B5%D1%87%D0%BD%D1%8B%D0%B9-%D1%80%D0%B8%D1%81%D1%83%D0%BD%D0%BE%D0%BA-12-239x3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908467" cy="3525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3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Очень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яркие спецэффекты, которые в фильмах даже нет из-за недостатка средств или же технология кинематографа не развита на таком уровне. А нарисовать можно что угодно.</a:t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ae3d3c3200668462caf453a74e26b4ac&amp;ref=rim&amp;n=33&amp;w=213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" y="2348880"/>
            <a:ext cx="25985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bb24dd618ee1d689ba109c268a2132c1&amp;ref=rim&amp;n=33&amp;w=240&amp;h=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309634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3c45566666c9cd85fb4c08fdbe1fc5c7&amp;ref=rim&amp;n=33&amp;w=206&amp;h=1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55" y="2462597"/>
            <a:ext cx="2664296" cy="2508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FF0000"/>
                </a:solidFill>
              </a:rPr>
              <a:t>Яркие образы</a:t>
            </a:r>
            <a:r>
              <a:rPr lang="ru-RU" sz="2200" b="1" i="1" dirty="0">
                <a:solidFill>
                  <a:srgbClr val="FF0000"/>
                </a:solidFill>
              </a:rPr>
              <a:t>. Главные герои обязательно одеты в красивые неординарные наряды, в отличие от повседневности. Используются интересные красочные прически. Все это конечно дети видят впервые, им это интересно, хочется выглядеть, так же выделиться из толпы, обратить на себя внимание</a:t>
            </a: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Камышенка\Desktop\13233611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14312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амышенка\Desktop\81221444444444444444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237626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амышенка\Desktop\зззззззззззззззззззззззззз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4482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2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2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В </a:t>
            </a:r>
            <a:r>
              <a:rPr lang="ru-RU" sz="2200" b="1" i="1" dirty="0">
                <a:solidFill>
                  <a:srgbClr val="7030A0"/>
                </a:solidFill>
              </a:rPr>
              <a:t>Японии очень интересный набор религий. И в аниме постоянно показывается одухотворенность природы, в которой </a:t>
            </a:r>
            <a:r>
              <a:rPr lang="ru-RU" sz="2200" b="1" i="1" dirty="0" err="1">
                <a:solidFill>
                  <a:srgbClr val="7030A0"/>
                </a:solidFill>
              </a:rPr>
              <a:t>присуствуют</a:t>
            </a:r>
            <a:r>
              <a:rPr lang="ru-RU" sz="2200" b="1" i="1" dirty="0">
                <a:solidFill>
                  <a:srgbClr val="7030A0"/>
                </a:solidFill>
              </a:rPr>
              <a:t> разнообразные духи. Так же может пропагандироваться атеизм.</a:t>
            </a:r>
            <a:r>
              <a:rPr lang="ru-RU" sz="22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sz="22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 descr="https://i.pinimg.com/originals/da/72/9f/da729f94ee9505af730d1b6dac1f16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1.bp.blogspot.com/-IldjIY37zR0/X4shdfFS2jI/AAAAAAAB0VI/_-Jp7lVxdjo7HjnkgnKs-qYv1-HjFyhUQCLcBGAsYHQ/s1129/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37626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1.bp.blogspot.com/-C-Pm9vTiEd0/X4sqzykKElI/AAAAAAAB0YE/SpQQeaXSFVo4eqx4Usd0UoKGXNi_RMlNACLcBGAsYHQ/s990/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52028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9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</a:t>
            </a:r>
            <a:r>
              <a:rPr lang="ru-RU" sz="2200" dirty="0" smtClean="0">
                <a:solidFill>
                  <a:srgbClr val="FF0000"/>
                </a:solidFill>
              </a:rPr>
              <a:t>В </a:t>
            </a:r>
            <a:r>
              <a:rPr lang="ru-RU" sz="2200" dirty="0">
                <a:solidFill>
                  <a:srgbClr val="FF0000"/>
                </a:solidFill>
              </a:rPr>
              <a:t>аниме в отличие от фильма очень </a:t>
            </a:r>
            <a:r>
              <a:rPr lang="ru-RU" sz="2200" u="sng" dirty="0">
                <a:solidFill>
                  <a:srgbClr val="002060"/>
                </a:solidFill>
              </a:rPr>
              <a:t>непредсказуемый сюжет</a:t>
            </a:r>
            <a:r>
              <a:rPr lang="ru-RU" sz="2200" u="sng" dirty="0">
                <a:solidFill>
                  <a:srgbClr val="FF0000"/>
                </a:solidFill>
              </a:rPr>
              <a:t>. </a:t>
            </a:r>
            <a:r>
              <a:rPr lang="ru-RU" sz="2200" u="sng" dirty="0" smtClean="0">
                <a:solidFill>
                  <a:srgbClr val="FF0000"/>
                </a:solidFill>
              </a:rPr>
              <a:t/>
            </a:r>
            <a:br>
              <a:rPr lang="ru-RU" sz="2200" u="sng" dirty="0" smtClean="0">
                <a:solidFill>
                  <a:srgbClr val="FF0000"/>
                </a:solidFill>
              </a:rPr>
            </a:br>
            <a:r>
              <a:rPr lang="ru-RU" sz="2200" u="sng" dirty="0" smtClean="0">
                <a:solidFill>
                  <a:srgbClr val="FF00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Может </a:t>
            </a:r>
            <a:r>
              <a:rPr lang="ru-RU" sz="2200" dirty="0">
                <a:solidFill>
                  <a:srgbClr val="FF0000"/>
                </a:solidFill>
              </a:rPr>
              <a:t>погибнуть любой персонаж, к которому дети успели уже </a:t>
            </a:r>
            <a:r>
              <a:rPr lang="ru-RU" sz="2200" dirty="0" smtClean="0">
                <a:solidFill>
                  <a:srgbClr val="FF0000"/>
                </a:solidFill>
              </a:rPr>
              <a:t>   п                                           привыкнуть</a:t>
            </a:r>
            <a:r>
              <a:rPr lang="ru-RU" sz="2200" dirty="0">
                <a:solidFill>
                  <a:srgbClr val="FF0000"/>
                </a:solidFill>
              </a:rPr>
              <a:t>, полюбить. Может произойти все что угодно.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Например</a:t>
            </a:r>
            <a:r>
              <a:rPr lang="ru-RU" sz="2200" dirty="0">
                <a:solidFill>
                  <a:srgbClr val="FF0000"/>
                </a:solidFill>
              </a:rPr>
              <a:t>, в аниме «Тетрадь смерти» один юноша решил убивать </a:t>
            </a:r>
            <a:r>
              <a:rPr lang="ru-RU" sz="2200" dirty="0" smtClean="0">
                <a:solidFill>
                  <a:srgbClr val="FF0000"/>
                </a:solidFill>
              </a:rPr>
              <a:t>   всех </a:t>
            </a:r>
            <a:r>
              <a:rPr lang="ru-RU" sz="2200" dirty="0">
                <a:solidFill>
                  <a:srgbClr val="FF0000"/>
                </a:solidFill>
              </a:rPr>
              <a:t>жестоких преступников с помощью тетради смерти (Кира). А </a:t>
            </a:r>
            <a:r>
              <a:rPr lang="ru-RU" sz="2200" dirty="0" smtClean="0">
                <a:solidFill>
                  <a:srgbClr val="FF0000"/>
                </a:solidFill>
              </a:rPr>
              <a:t>        другой </a:t>
            </a:r>
            <a:r>
              <a:rPr lang="ru-RU" sz="2200" dirty="0">
                <a:solidFill>
                  <a:srgbClr val="FF0000"/>
                </a:solidFill>
              </a:rPr>
              <a:t>парень (Л) его разыскивал т.к. считал, что он убивает </a:t>
            </a:r>
            <a:r>
              <a:rPr lang="ru-RU" sz="2200" dirty="0" smtClean="0">
                <a:solidFill>
                  <a:srgbClr val="FF0000"/>
                </a:solidFill>
              </a:rPr>
              <a:t>людей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и </a:t>
            </a:r>
            <a:r>
              <a:rPr lang="ru-RU" sz="2200" dirty="0">
                <a:solidFill>
                  <a:srgbClr val="FF0000"/>
                </a:solidFill>
              </a:rPr>
              <a:t>является таким же преступником. Кто </a:t>
            </a:r>
            <a:r>
              <a:rPr lang="ru-RU" sz="2200" dirty="0" smtClean="0">
                <a:solidFill>
                  <a:srgbClr val="FF0000"/>
                </a:solidFill>
              </a:rPr>
              <a:t>из  </a:t>
            </a:r>
            <a:r>
              <a:rPr lang="ru-RU" sz="2200" dirty="0">
                <a:solidFill>
                  <a:srgbClr val="FF0000"/>
                </a:solidFill>
              </a:rPr>
              <a:t>них зло а кто добро </a:t>
            </a:r>
            <a:r>
              <a:rPr lang="ru-RU" sz="2200" dirty="0" smtClean="0">
                <a:solidFill>
                  <a:srgbClr val="FF0000"/>
                </a:solidFill>
              </a:rPr>
              <a:t>    непонятно</a:t>
            </a:r>
            <a:r>
              <a:rPr lang="ru-RU" sz="2200" dirty="0">
                <a:solidFill>
                  <a:srgbClr val="FF0000"/>
                </a:solidFill>
              </a:rPr>
              <a:t>, как в </a:t>
            </a:r>
            <a:r>
              <a:rPr lang="ru-RU" sz="2200" dirty="0" smtClean="0">
                <a:solidFill>
                  <a:srgbClr val="FF0000"/>
                </a:solidFill>
              </a:rPr>
              <a:t>отличие </a:t>
            </a:r>
            <a:r>
              <a:rPr lang="ru-RU" sz="2200" dirty="0">
                <a:solidFill>
                  <a:srgbClr val="FF0000"/>
                </a:solidFill>
              </a:rPr>
              <a:t>от мультфильмов где все четко понятно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FF0000"/>
                </a:solidFill>
              </a:rPr>
              <a:t>В итоге Кира убивает Л, главного персонажа на середине сериала.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narasputye.ru/wp-content/uploads/2018/11/%D0%9D%D0%BE%D0%B2%D1%8B%D0%B9-%D1%82%D0%BE%D1%87%D0%B5%D1%87%D0%BD%D1%8B%D0%B9-%D1%80%D0%B8%D1%81%D1%83%D0%BD%D0%BE%D0%BA-11-252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22" y="3429000"/>
            <a:ext cx="3120380" cy="328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narasputye.ru/wp-content/uploads/2018/11/%D0%9D%D0%BE%D0%B2%D1%8B%D0%B9-%D1%82%D0%BE%D1%87%D0%B5%D1%87%D0%BD%D1%8B%D0%B9-%D1%80%D0%B8%D1%81%D1%83%D0%BD%D0%BE%D0%BA-4-243x3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880320" cy="336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1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низ 5"/>
          <p:cNvSpPr/>
          <p:nvPr/>
        </p:nvSpPr>
        <p:spPr>
          <a:xfrm>
            <a:off x="2987824" y="0"/>
            <a:ext cx="3456384" cy="47667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solidFill>
                  <a:srgbClr val="FFFF00"/>
                </a:solidFill>
              </a:rPr>
              <a:t>Откровенность.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 </a:t>
            </a:r>
            <a:r>
              <a:rPr lang="ru-RU" sz="2000" i="1" dirty="0" smtClean="0">
                <a:solidFill>
                  <a:schemeClr val="tx1"/>
                </a:solidFill>
              </a:rPr>
              <a:t>Жанры аниме </a:t>
            </a:r>
            <a:r>
              <a:rPr lang="ru-RU" sz="2000" i="1" dirty="0" err="1" smtClean="0">
                <a:solidFill>
                  <a:schemeClr val="tx1"/>
                </a:solidFill>
              </a:rPr>
              <a:t>яой</a:t>
            </a:r>
            <a:r>
              <a:rPr lang="ru-RU" sz="2000" i="1" dirty="0" smtClean="0"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solidFill>
                  <a:schemeClr val="tx1"/>
                </a:solidFill>
              </a:rPr>
              <a:t>юри</a:t>
            </a:r>
            <a:r>
              <a:rPr lang="ru-RU" sz="2000" i="1" dirty="0" smtClean="0">
                <a:solidFill>
                  <a:schemeClr val="tx1"/>
                </a:solidFill>
              </a:rPr>
              <a:t> и  </a:t>
            </a:r>
            <a:r>
              <a:rPr lang="ru-RU" sz="2000" i="1" dirty="0" err="1" smtClean="0">
                <a:solidFill>
                  <a:schemeClr val="tx1"/>
                </a:solidFill>
              </a:rPr>
              <a:t>хентай</a:t>
            </a:r>
            <a:r>
              <a:rPr lang="ru-RU" sz="2000" i="1" dirty="0" smtClean="0">
                <a:solidFill>
                  <a:schemeClr val="tx1"/>
                </a:solidFill>
              </a:rPr>
              <a:t> показывают откровенные сцены сексуального характера, а так же ориентируют молодежь на гомосексуальные и однополые отношения (1,2 кадр).Свободные отношения учителя и ученицы (3 кадр).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Так же юноши и девушки идеализированы. Юноши в отличной физической форме, девушки стройные, с большой грудью, с тонкой талией. Что так же травмирует детскую психику по отношению к себе.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Kizuna: Koi no kara Sawagi посте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51636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ве девочки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7363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рагмент мультфильма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8083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2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конечная звезда 2"/>
          <p:cNvSpPr/>
          <p:nvPr/>
        </p:nvSpPr>
        <p:spPr>
          <a:xfrm>
            <a:off x="755576" y="620688"/>
            <a:ext cx="6048672" cy="936104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3816424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</a:t>
            </a:r>
            <a:r>
              <a:rPr lang="ru-RU" sz="3600" b="1" dirty="0" err="1" smtClean="0">
                <a:solidFill>
                  <a:schemeClr val="tx1"/>
                </a:solidFill>
              </a:rPr>
              <a:t>Суицидальность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 smtClean="0">
                <a:solidFill>
                  <a:schemeClr val="tx1"/>
                </a:solidFill>
              </a:rPr>
              <a:t>В </a:t>
            </a:r>
            <a:r>
              <a:rPr lang="ru-RU" sz="2200" b="1" dirty="0">
                <a:solidFill>
                  <a:schemeClr val="tx1"/>
                </a:solidFill>
              </a:rPr>
              <a:t>самой Японии, родины этих «шедевров», очень высокий уровень самоубийств. Ежегодно счеты с жизнью сводят более 30 000 мужчин и женщин, самоубийство стало в Японии серьезной проблемой государственного масштаба: на деле это основная причина смерти женщин в возрасте от 15 до 34 лет и мужчин в возрасте от 20 до 44 лет. Связано ли это с тем, что увлечение аниме там поголовное? Напрямую наверное нет, но то, что постоянный просмотр аниме этому только способствует, это совершенно точно. </a:t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Мрачные локации, депрессивная музыка, море крови, и убийств, всего этого как вы уже могли убедиться посмотрев видео, более чем достаточно в современном аниме . Все вместе это образует </a:t>
            </a:r>
            <a:r>
              <a:rPr lang="ru-RU" sz="2200" b="1" u="sng" dirty="0" err="1">
                <a:solidFill>
                  <a:schemeClr val="tx1"/>
                </a:solidFill>
                <a:hlinkClick r:id="rId2"/>
              </a:rPr>
              <a:t>депрессивно</a:t>
            </a:r>
            <a:r>
              <a:rPr lang="ru-RU" sz="2200" b="1" u="sng" dirty="0">
                <a:solidFill>
                  <a:schemeClr val="tx1"/>
                </a:solidFill>
                <a:hlinkClick r:id="rId2"/>
              </a:rPr>
              <a:t>-суицидальный контент</a:t>
            </a:r>
            <a:r>
              <a:rPr lang="ru-RU" sz="2200" b="1" dirty="0">
                <a:solidFill>
                  <a:schemeClr val="tx1"/>
                </a:solidFill>
              </a:rPr>
              <a:t>. Он создает фон, оказывающий воздействие на психику. Когда ребенок </a:t>
            </a:r>
            <a:r>
              <a:rPr lang="ru-RU" sz="2000" b="1" dirty="0"/>
              <a:t>постоянно видит кровавые убийства, отношение к смерти сильно меняется. Этот эффект активно использовали кураторы групп смерти, они регулярно давали потенциальной жертве задания посмотреть жестокие видео и картинки.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18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arasputye.ru/wp-content/uploads/2018/11/oxnY9N3sMAI-271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836712"/>
            <a:ext cx="316835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data.whicdn.com/images/269050501/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821930" cy="231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m1.narvii.com/7204/0c1a32d8a1cf9def0b7b82745c85a853cf501a01r1-1000-563v2_uh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2333625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1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88840"/>
            <a:ext cx="3528392" cy="28083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 smtClean="0">
                <a:solidFill>
                  <a:srgbClr val="00B050"/>
                </a:solidFill>
              </a:rPr>
              <a:t>Все это создает </a:t>
            </a:r>
            <a:r>
              <a:rPr lang="ru-RU" sz="2800" b="1" i="1" dirty="0">
                <a:solidFill>
                  <a:srgbClr val="00B050"/>
                </a:solidFill>
              </a:rPr>
              <a:t>такую яркую, завораживающую виртуальную действительность, что реальная окружающая жизнь обесценивается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0" descr="https://farm2.staticflickr.com/1786/43215812021_fa0d267ac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567064" cy="46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979712" y="1700808"/>
            <a:ext cx="5040560" cy="93610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697961"/>
          </a:xfrm>
        </p:spPr>
        <p:txBody>
          <a:bodyPr>
            <a:normAutofit fontScale="90000"/>
          </a:bodyPr>
          <a:lstStyle/>
          <a:p>
            <a:r>
              <a:rPr lang="ru-RU" sz="4000" b="1" i="1" dirty="0"/>
              <a:t>А</a:t>
            </a:r>
            <a:r>
              <a:rPr lang="ru-RU" sz="4000" b="1" i="1" dirty="0" smtClean="0"/>
              <a:t>ктуальность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780928"/>
            <a:ext cx="5712179" cy="2664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а </a:t>
            </a:r>
            <a:r>
              <a:rPr lang="ru-RU" b="1" dirty="0">
                <a:solidFill>
                  <a:srgbClr val="7030A0"/>
                </a:solidFill>
              </a:rPr>
              <a:t>сегодняшний день все больше растет число детей, интересующиеся аниме. Подтверждение тому суицидальные случаи детей так же дети, приобщенные к так называемым «группам смерти». Многие дети интересовались аниме.</a:t>
            </a:r>
          </a:p>
        </p:txBody>
      </p:sp>
    </p:spTree>
    <p:extLst>
      <p:ext uri="{BB962C8B-B14F-4D97-AF65-F5344CB8AC3E}">
        <p14:creationId xmlns:p14="http://schemas.microsoft.com/office/powerpoint/2010/main" val="38985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15635" y="404664"/>
            <a:ext cx="6408712" cy="51125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3666736"/>
          </a:xfrm>
          <a:noFill/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9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Благодарю </a:t>
            </a:r>
            <a:br>
              <a:rPr lang="ru-RU" sz="9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9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 </a:t>
            </a:r>
            <a:br>
              <a:rPr lang="ru-RU" sz="9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9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внимание!</a:t>
            </a:r>
            <a:endParaRPr lang="ru-RU" sz="9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b="1" dirty="0"/>
              <a:t>Задачи: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Задачи: 1) познакомить родителей с понятием аниме</a:t>
            </a:r>
          </a:p>
          <a:p>
            <a:r>
              <a:rPr lang="ru-RU" sz="2400" b="1" dirty="0"/>
              <a:t>2) Разобрать характерные черты аниме, которые действуют на психику</a:t>
            </a:r>
          </a:p>
          <a:p>
            <a:r>
              <a:rPr lang="ru-RU" sz="2400" b="1" dirty="0"/>
              <a:t>3) Разобрать как аниме может влиять на поведение детей, их внешний вид</a:t>
            </a:r>
          </a:p>
          <a:p>
            <a:r>
              <a:rPr lang="ru-RU" sz="2400" b="1" dirty="0"/>
              <a:t>4) Убедить родителей интересоваться жизнью своего </a:t>
            </a:r>
            <a:r>
              <a:rPr lang="ru-RU" sz="2400" b="1" dirty="0" smtClean="0"/>
              <a:t>ребенка</a:t>
            </a:r>
          </a:p>
          <a:p>
            <a:r>
              <a:rPr lang="ru-RU" sz="2400" b="1" dirty="0" smtClean="0"/>
              <a:t>5)Убедить</a:t>
            </a:r>
            <a:r>
              <a:rPr lang="ru-RU" sz="2400" dirty="0" smtClean="0"/>
              <a:t>, </a:t>
            </a:r>
            <a:r>
              <a:rPr lang="ru-RU" sz="2400" b="1" dirty="0"/>
              <a:t>что эта субкультура вызывает зависимость. Выражение «подсесть на аниме» то же самое, что «подсесть на наркотик».</a:t>
            </a:r>
          </a:p>
        </p:txBody>
      </p:sp>
    </p:spTree>
    <p:extLst>
      <p:ext uri="{BB962C8B-B14F-4D97-AF65-F5344CB8AC3E}">
        <p14:creationId xmlns:p14="http://schemas.microsoft.com/office/powerpoint/2010/main" val="42855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128792" cy="13681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Аниме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92896"/>
            <a:ext cx="8928991" cy="331236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Аниме </a:t>
            </a:r>
            <a:r>
              <a:rPr lang="ru-RU" sz="3200" b="1" dirty="0"/>
              <a:t>- японский анимационный ФИЛЬМ. В </a:t>
            </a:r>
            <a:r>
              <a:rPr lang="ru-RU" sz="3200" b="1" dirty="0" smtClean="0"/>
              <a:t>отличие</a:t>
            </a:r>
            <a:r>
              <a:rPr lang="ru-RU" sz="3200" b="1" dirty="0"/>
              <a:t> от </a:t>
            </a:r>
            <a:r>
              <a:rPr lang="ru-RU" sz="3200" b="1" u="sng" dirty="0">
                <a:hlinkClick r:id="rId2"/>
              </a:rPr>
              <a:t>мультфильмов</a:t>
            </a:r>
            <a:r>
              <a:rPr lang="ru-RU" sz="3200" b="1" dirty="0"/>
              <a:t>, предназначенных в основном для просмотра </a:t>
            </a:r>
            <a:r>
              <a:rPr lang="ru-RU" sz="3200" b="1" u="sng" dirty="0">
                <a:hlinkClick r:id="rId3"/>
              </a:rPr>
              <a:t>детьми</a:t>
            </a:r>
            <a:r>
              <a:rPr lang="ru-RU" sz="3200" b="1" dirty="0"/>
              <a:t>, </a:t>
            </a:r>
            <a:r>
              <a:rPr lang="ru-RU" sz="3200" b="1" dirty="0" err="1"/>
              <a:t>бо́льшая</a:t>
            </a:r>
            <a:r>
              <a:rPr lang="ru-RU" sz="3200" b="1" dirty="0"/>
              <a:t> часть выпускаемого аниме рассчитана на </a:t>
            </a:r>
            <a:r>
              <a:rPr lang="ru-RU" sz="3200" b="1" u="sng" dirty="0">
                <a:hlinkClick r:id="rId4"/>
              </a:rPr>
              <a:t>подростковую</a:t>
            </a:r>
            <a:r>
              <a:rPr lang="ru-RU" sz="3200" b="1" dirty="0"/>
              <a:t> и </a:t>
            </a:r>
            <a:r>
              <a:rPr lang="ru-RU" sz="3200" b="1" u="sng" dirty="0">
                <a:hlinkClick r:id="rId5"/>
              </a:rPr>
              <a:t>взрослую</a:t>
            </a:r>
            <a:r>
              <a:rPr lang="ru-RU" sz="3200" b="1" dirty="0"/>
              <a:t> </a:t>
            </a:r>
            <a:r>
              <a:rPr lang="ru-RU" sz="3200" b="1" u="sng" dirty="0">
                <a:hlinkClick r:id="rId6"/>
              </a:rPr>
              <a:t>аудитории</a:t>
            </a:r>
            <a:endParaRPr lang="ru-RU" sz="3200" b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48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Как </a:t>
            </a:r>
            <a:r>
              <a:rPr lang="ru-RU" sz="2200" dirty="0">
                <a:solidFill>
                  <a:schemeClr val="bg1"/>
                </a:solidFill>
              </a:rPr>
              <a:t>и в кинематографе в аниме существует различное множество жанров аниме. И лишь малая частичка предназначена для детей. Зачастую дети не могут понять, что этот анимационный фильм не подходит им по возрасту и смотрят все подряд, ведь он нарисован. Зачастую так же думают и родители</a:t>
            </a:r>
            <a:r>
              <a:rPr lang="ru-RU" sz="22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92696"/>
            <a:ext cx="7632848" cy="5030373"/>
          </a:xfrm>
        </p:spPr>
        <p:txBody>
          <a:bodyPr/>
          <a:lstStyle/>
          <a:p>
            <a:r>
              <a:rPr lang="ru-RU" dirty="0"/>
              <a:t>Как и в кинематографе в аниме существует различное множество жанров аниме. И лишь малая частичка предназначена для детей. Зачастую дети не могут понять, что этот анимационный фильм не подходит им по возрасту и смотрят все подряд, ведь он нарисован. Зачастую так же думают и родители.</a:t>
            </a:r>
          </a:p>
          <a:p>
            <a:endParaRPr lang="ru-RU" dirty="0"/>
          </a:p>
        </p:txBody>
      </p:sp>
      <p:pic>
        <p:nvPicPr>
          <p:cNvPr id="4" name="Рисунок 3" descr="Красочный кадр из мультфильм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4536503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30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611560" y="692696"/>
            <a:ext cx="7344816" cy="194421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467402"/>
          </a:xfrm>
        </p:spPr>
        <p:txBody>
          <a:bodyPr/>
          <a:lstStyle/>
          <a:p>
            <a:r>
              <a:rPr lang="ru-RU" b="1" i="1" dirty="0" smtClean="0"/>
              <a:t>Повышенная смена кадров</a:t>
            </a:r>
            <a:endParaRPr lang="ru-RU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068960"/>
            <a:ext cx="8568952" cy="367240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В </a:t>
            </a:r>
            <a:r>
              <a:rPr lang="ru-RU" sz="3600" b="1" i="1" dirty="0">
                <a:solidFill>
                  <a:srgbClr val="7030A0"/>
                </a:solidFill>
              </a:rPr>
              <a:t>аниме очень быстро происходит замена кадров. Внимательность ребенка постоянно </a:t>
            </a:r>
            <a:r>
              <a:rPr lang="ru-RU" sz="3600" b="1" i="1" dirty="0" smtClean="0">
                <a:solidFill>
                  <a:srgbClr val="7030A0"/>
                </a:solidFill>
              </a:rPr>
              <a:t>повышенная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3600" dirty="0" smtClean="0"/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Это вредно для глаз и мозга, такое бывает просто невозможно смотреть! </a:t>
            </a:r>
          </a:p>
        </p:txBody>
      </p:sp>
    </p:spTree>
    <p:extLst>
      <p:ext uri="{BB962C8B-B14F-4D97-AF65-F5344CB8AC3E}">
        <p14:creationId xmlns:p14="http://schemas.microsoft.com/office/powerpoint/2010/main" val="17751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низ 4"/>
          <p:cNvSpPr/>
          <p:nvPr/>
        </p:nvSpPr>
        <p:spPr>
          <a:xfrm>
            <a:off x="1043608" y="908720"/>
            <a:ext cx="7488832" cy="115212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259632" y="548680"/>
            <a:ext cx="6480720" cy="151216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908720"/>
            <a:ext cx="4680520" cy="864097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Эмоциональная музыка</a:t>
            </a:r>
            <a:r>
              <a:rPr lang="ru-RU" dirty="0"/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b="1" i="1" dirty="0"/>
              <a:t>Используется громкая, эмоциональная, тревожная, завораживающая, зомбирующая музыка. Исполнением песен и созданием музыки для аниме обычно занимаются известнейшие и талантливейшие певцы, группы и композиторы. Т.е. к музыке в аниме японцы так же относятся очень серьезно.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5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1979712" y="692696"/>
            <a:ext cx="5112568" cy="86409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90872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9600" dirty="0"/>
              <a:t> 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3600" b="1" dirty="0" smtClean="0"/>
              <a:t>Характер героев. 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28800"/>
            <a:ext cx="7056784" cy="4126125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Характер героев разнообразен. Чаще всего герои в аниме очень эмоциональные, взрывные, не держат свои эмоции в себе. И ребенок начинает брать с них пример. Герой таких «мультиков» обычно одинок, не понят, часто сам является жертвой насилия. Главный герой вместо отвращения вызывает сопереживание и даже сочувствие. Насилие для него норма жизни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 smtClean="0">
                <a:solidFill>
                  <a:schemeClr val="tx1"/>
                </a:solidFill>
              </a:rPr>
              <a:t>Красочность </a:t>
            </a:r>
            <a:r>
              <a:rPr lang="ru-RU" sz="2200" b="1" i="1" dirty="0">
                <a:solidFill>
                  <a:schemeClr val="tx1"/>
                </a:solidFill>
              </a:rPr>
              <a:t>аниме не имеет границ. Используются яркие цвета, блики, блестки и т.д. В нормальном детском мультфильме должно использоваться три цвета и их оттенки, чтобы ребенок не отвлекался от сюжета. В аниме из-за красочности зачастую ребенок может не успевать обдумывать и понимать смысл.</a:t>
            </a:r>
            <a:br>
              <a:rPr lang="ru-RU" sz="2200" b="1" i="1" dirty="0">
                <a:solidFill>
                  <a:schemeClr val="tx1"/>
                </a:solidFill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Красочная картинка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722562"/>
            <a:ext cx="3383359" cy="272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Девочка из аниме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4" y="2721768"/>
            <a:ext cx="3364309" cy="279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8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224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Родительское собрание</vt:lpstr>
      <vt:lpstr>Актуальность</vt:lpstr>
      <vt:lpstr>Задачи:</vt:lpstr>
      <vt:lpstr>Аниме</vt:lpstr>
      <vt:lpstr>   Как и в кинематографе в аниме существует различное множество жанров аниме. И лишь малая частичка предназначена для детей. Зачастую дети не могут понять, что этот анимационный фильм не подходит им по возрасту и смотрят все подряд, ведь он нарисован. Зачастую так же думают и родители. </vt:lpstr>
      <vt:lpstr>Повышенная смена кадров</vt:lpstr>
      <vt:lpstr>Эмоциональная музыка.</vt:lpstr>
      <vt:lpstr>   Характер героев.  </vt:lpstr>
      <vt:lpstr>  Красочность аниме не имеет границ. Используются яркие цвета, блики, блестки и т.д. В нормальном детском мультфильме должно использоваться три цвета и их оттенки, чтобы ребенок не отвлекался от сюжета. В аниме из-за красочности зачастую ребенок может не успевать обдумывать и понимать смысл. </vt:lpstr>
      <vt:lpstr>Агрессия и жестокость</vt:lpstr>
      <vt:lpstr>     Агрессия и жестокость. Показывается страдание людей, боль, лужи крови и т.д. Например, в аниме «Стальной алхимик» братья хотели воскресить свою маму. В результате чего старший брат остался без руки и ноги. А у младшего брата осталась только душа, которую приковали к доспехам. В аниме «Альфийская песнь» постоянно кого-то убивают, а главный герой влюбляется в убийцу своих родителей. </vt:lpstr>
      <vt:lpstr> Очень яркие спецэффекты, которые в фильмах даже нет из-за недостатка средств или же технология кинематографа не развита на таком уровне. А нарисовать можно что угодно. </vt:lpstr>
      <vt:lpstr>    Яркие образы. Главные герои обязательно одеты в красивые неординарные наряды, в отличие от повседневности. Используются интересные красочные прически. Все это конечно дети видят впервые, им это интересно, хочется выглядеть, так же выделиться из толпы, обратить на себя внимание   </vt:lpstr>
      <vt:lpstr> В Японии очень интересный набор религий. И в аниме постоянно показывается одухотворенность природы, в которой присуствуют разнообразные духи. Так же может пропагандироваться атеизм. </vt:lpstr>
      <vt:lpstr>                   В аниме в отличие от фильма очень непредсказуемый сюжет.       Может погибнуть любой персонаж, к которому дети успели уже    п                                           привыкнуть, полюбить. Может произойти все что угодно.     Например, в аниме «Тетрадь смерти» один юноша решил убивать    всех жестоких преступников с помощью тетради смерти (Кира). А         другой парень (Л) его разыскивал т.к. считал, что он убивает людей    и является таким же преступником. Кто из  них зло а кто добро     непонятно, как в отличие от мультфильмов где все четко понятно.  В итоге Кира убивает Л, главного персонажа на середине сериала. </vt:lpstr>
      <vt:lpstr> Откровенность.   Жанры аниме яой, юри и  хентай показывают откровенные сцены сексуального характера, а так же ориентируют молодежь на гомосексуальные и однополые отношения (1,2 кадр).Свободные отношения учителя и ученицы (3 кадр). Так же юноши и девушки идеализированы. Юноши в отличной физической форме, девушки стройные, с большой грудью, с тонкой талией. Что так же травмирует детскую психику по отношению к себе. </vt:lpstr>
      <vt:lpstr>                                             Суицидальность В самой Японии, родины этих «шедевров», очень высокий уровень самоубийств. Ежегодно счеты с жизнью сводят более 30 000 мужчин и женщин, самоубийство стало в Японии серьезной проблемой государственного масштаба: на деле это основная причина смерти женщин в возрасте от 15 до 34 лет и мужчин в возрасте от 20 до 44 лет. Связано ли это с тем, что увлечение аниме там поголовное? Напрямую наверное нет, но то, что постоянный просмотр аниме этому только способствует, это совершенно точно.  Мрачные локации, депрессивная музыка, море крови, и убийств, всего этого как вы уже могли убедиться посмотрев видео, более чем достаточно в современном аниме . Все вместе это образует депрессивно-суицидальный контент. Он создает фон, оказывающий воздействие на психику. Когда ребенок постоянно видит кровавые убийства, отношение к смерти сильно меняется. Этот эффект активно использовали кураторы групп смерти, они регулярно давали потенциальной жертве задания посмотреть жестокие видео и картинки. </vt:lpstr>
      <vt:lpstr>Презентация PowerPoint</vt:lpstr>
      <vt:lpstr>       Все это создает такую яркую, завораживающую виртуальную действительность, что реальная окружающая жизнь обесценивается</vt:lpstr>
      <vt:lpstr>  Благодарю  за  внимание!</vt:lpstr>
    </vt:vector>
  </TitlesOfParts>
  <Company>Basik Partner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Камышенка</dc:creator>
  <cp:lastModifiedBy>Камышенка</cp:lastModifiedBy>
  <cp:revision>25</cp:revision>
  <dcterms:created xsi:type="dcterms:W3CDTF">2021-05-12T07:02:56Z</dcterms:created>
  <dcterms:modified xsi:type="dcterms:W3CDTF">2021-05-12T12:15:43Z</dcterms:modified>
</cp:coreProperties>
</file>